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4" r:id="rId2"/>
  </p:sldMasterIdLst>
  <p:notesMasterIdLst>
    <p:notesMasterId r:id="rId43"/>
  </p:notesMasterIdLst>
  <p:handoutMasterIdLst>
    <p:handoutMasterId r:id="rId44"/>
  </p:handoutMasterIdLst>
  <p:sldIdLst>
    <p:sldId id="256" r:id="rId3"/>
    <p:sldId id="259" r:id="rId4"/>
    <p:sldId id="551" r:id="rId5"/>
    <p:sldId id="552" r:id="rId6"/>
    <p:sldId id="553" r:id="rId7"/>
    <p:sldId id="554" r:id="rId8"/>
    <p:sldId id="555" r:id="rId9"/>
    <p:sldId id="556" r:id="rId10"/>
    <p:sldId id="292" r:id="rId11"/>
    <p:sldId id="557" r:id="rId12"/>
    <p:sldId id="558" r:id="rId13"/>
    <p:sldId id="559" r:id="rId14"/>
    <p:sldId id="560" r:id="rId15"/>
    <p:sldId id="561" r:id="rId16"/>
    <p:sldId id="562" r:id="rId17"/>
    <p:sldId id="564" r:id="rId18"/>
    <p:sldId id="565" r:id="rId19"/>
    <p:sldId id="566" r:id="rId20"/>
    <p:sldId id="567" r:id="rId21"/>
    <p:sldId id="569" r:id="rId22"/>
    <p:sldId id="570" r:id="rId23"/>
    <p:sldId id="571" r:id="rId24"/>
    <p:sldId id="310" r:id="rId25"/>
    <p:sldId id="572" r:id="rId26"/>
    <p:sldId id="573" r:id="rId27"/>
    <p:sldId id="575" r:id="rId28"/>
    <p:sldId id="576" r:id="rId29"/>
    <p:sldId id="577" r:id="rId30"/>
    <p:sldId id="578" r:id="rId31"/>
    <p:sldId id="579" r:id="rId32"/>
    <p:sldId id="713" r:id="rId33"/>
    <p:sldId id="714" r:id="rId34"/>
    <p:sldId id="715" r:id="rId35"/>
    <p:sldId id="574" r:id="rId36"/>
    <p:sldId id="716" r:id="rId37"/>
    <p:sldId id="717" r:id="rId38"/>
    <p:sldId id="718" r:id="rId39"/>
    <p:sldId id="593" r:id="rId40"/>
    <p:sldId id="719" r:id="rId41"/>
    <p:sldId id="720" r:id="rId42"/>
  </p:sldIdLst>
  <p:sldSz cx="12241213" cy="6840538"/>
  <p:notesSz cx="6858000" cy="9144000"/>
  <p:embeddedFontLst>
    <p:embeddedFont>
      <p:font typeface="方正粗宋简体" panose="02010600030101010101" charset="-122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  <p:embeddedFont>
      <p:font typeface="KaiTi" panose="02010609060101010101" pitchFamily="49" charset="-122"/>
      <p:regular r:id="rId53"/>
    </p:embeddedFont>
    <p:embeddedFont>
      <p:font typeface="等线" panose="02010600030101010101" pitchFamily="2" charset="-122"/>
      <p:regular r:id="rId54"/>
      <p:bold r:id="rId55"/>
    </p:embeddedFont>
    <p:embeddedFont>
      <p:font typeface="华文彩云" panose="02010800040101010101" pitchFamily="2" charset="-122"/>
      <p:regular r:id="rId56"/>
    </p:embeddedFont>
    <p:embeddedFont>
      <p:font typeface="华文楷体" panose="02010600040101010101" pitchFamily="2" charset="-122"/>
      <p:regular r:id="rId57"/>
    </p:embeddedFont>
    <p:embeddedFont>
      <p:font typeface="楷体" panose="02010609060101010101" pitchFamily="49" charset="-122"/>
      <p:regular r:id="rId58"/>
    </p:embeddedFont>
  </p:embeddedFontLst>
  <p:defaultTextStyle>
    <a:defPPr>
      <a:defRPr lang="zh-CN"/>
    </a:defPPr>
    <a:lvl1pPr marL="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49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098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1474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1966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2458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2949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3440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3932" algn="l" defTabSz="1220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6">
          <p15:clr>
            <a:srgbClr val="A4A3A4"/>
          </p15:clr>
        </p15:guide>
        <p15:guide id="3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ABB2F3"/>
    <a:srgbClr val="C5CAF7"/>
    <a:srgbClr val="BC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236" autoAdjust="0"/>
  </p:normalViewPr>
  <p:slideViewPr>
    <p:cSldViewPr showGuides="1">
      <p:cViewPr varScale="1">
        <p:scale>
          <a:sx n="59" d="100"/>
          <a:sy n="59" d="100"/>
        </p:scale>
        <p:origin x="399" y="36"/>
      </p:cViewPr>
      <p:guideLst>
        <p:guide orient="horz" pos="2154"/>
        <p:guide pos="3856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B0FDC-7192-4633-ACE3-4B46B51A458E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44F1F-0104-461A-8EA7-17084F770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8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CBFA9-2126-444E-8AA3-74C75F2EACD2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F5BC2-266B-47A9-AC05-31CB51BB9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9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65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一次微分来估计二次微分</a:t>
            </a:r>
            <a:endParaRPr lang="en-US" altLang="zh-CN" dirty="0"/>
          </a:p>
          <a:p>
            <a:r>
              <a:rPr lang="zh-CN" altLang="en-US" dirty="0"/>
              <a:t>计算多次，看结果，如果普遍比较小，那就是比较平缓的情况；否则就是陡峭</a:t>
            </a:r>
            <a:r>
              <a:rPr lang="zh-CN" altLang="en-US"/>
              <a:t>的情况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56AA-C700-4657-9C47-03431E10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81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缺点：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它的缺点是分母会不断积累，这样学习率就会收缩并最终会变得非常小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56AA-C700-4657-9C47-03431E10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40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缓解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Adagrad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学习率衰减过快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平方和项随着时间不断衰减，过远的梯度将不影响学习率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本次梯度和上次之间的一个平衡</a:t>
            </a:r>
            <a:endParaRPr lang="en-US" altLang="zh-CN" dirty="0"/>
          </a:p>
          <a:p>
            <a:r>
              <a:rPr lang="en-US" altLang="zh-CN" dirty="0"/>
              <a:t>Alpha</a:t>
            </a:r>
            <a:r>
              <a:rPr lang="zh-CN" altLang="en-US" dirty="0"/>
              <a:t>很大，更倾向于之前的，反正更相信这次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Hinton</a:t>
            </a:r>
            <a:r>
              <a:rPr lang="zh-CN" altLang="en-US" dirty="0"/>
              <a:t>在上课的时候提出来的。。。。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56AA-C700-4657-9C47-03431E10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9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01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1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3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96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26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导数越大，步幅越大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56AA-C700-4657-9C47-03431E10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5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二次导数增加很多计算量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比较缓（导数小），步幅大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陡峭（导数大），步幅小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二次导数来控制步长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56AA-C700-4657-9C47-03431E10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8091" y="2125003"/>
            <a:ext cx="10405031" cy="146628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6182" y="3876305"/>
            <a:ext cx="8568849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0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2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3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74879" y="205851"/>
            <a:ext cx="2754273" cy="43766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2060" y="205851"/>
            <a:ext cx="8058799" cy="43766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0152" y="1119505"/>
            <a:ext cx="9180910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0152" y="3592866"/>
            <a:ext cx="9180910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53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208" y="1705385"/>
            <a:ext cx="10558046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208" y="4577778"/>
            <a:ext cx="10558046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583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14" y="1820976"/>
            <a:ext cx="5202516" cy="43402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6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8" y="364196"/>
            <a:ext cx="10558046" cy="13221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179" y="1676882"/>
            <a:ext cx="5178606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179" y="2498697"/>
            <a:ext cx="5178606" cy="36752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114" y="1676882"/>
            <a:ext cx="5204110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114" y="2498697"/>
            <a:ext cx="5204110" cy="36752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110" y="984911"/>
            <a:ext cx="6197114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9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CCF1AB5-635E-4FFE-8118-947444F270E5}"/>
              </a:ext>
            </a:extLst>
          </p:cNvPr>
          <p:cNvGrpSpPr/>
          <p:nvPr userDrawn="1"/>
        </p:nvGrpSpPr>
        <p:grpSpPr>
          <a:xfrm>
            <a:off x="1944141" y="0"/>
            <a:ext cx="10297072" cy="6863815"/>
            <a:chOff x="1944141" y="0"/>
            <a:chExt cx="10297072" cy="686381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E3FA3EA-7544-4CA6-A1F3-19A147D29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8F448D1D-FAD9-4DFC-A625-96762D44F1D8}"/>
                </a:ext>
              </a:extLst>
            </p:cNvPr>
            <p:cNvSpPr/>
            <p:nvPr/>
          </p:nvSpPr>
          <p:spPr>
            <a:xfrm>
              <a:off x="1944141" y="0"/>
              <a:ext cx="10297071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1" baseline="0"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>
              <a:defRPr sz="2400" b="1" baseline="0"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>
              <a:defRPr sz="2400" b="1" baseline="0"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>
              <a:defRPr sz="2400" b="1" baseline="0"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>
              <a:defRPr sz="2400" b="1" baseline="0"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179" y="456036"/>
            <a:ext cx="3948109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4110" y="984911"/>
            <a:ext cx="6197114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179" y="2052161"/>
            <a:ext cx="3948109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1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0118" y="364195"/>
            <a:ext cx="2639512" cy="57970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584" y="364195"/>
            <a:ext cx="7765519" cy="57970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1334-16EB-4368-801D-4ABE0AD7E32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C114-F1E2-40DB-A653-6695938B67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2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197732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973" y="4395680"/>
            <a:ext cx="10405031" cy="1358607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6973" y="2899312"/>
            <a:ext cx="10405031" cy="149636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049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098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14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4419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305245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6629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42734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88393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061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2616" y="1197096"/>
            <a:ext cx="5406536" cy="338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0" y="1531204"/>
            <a:ext cx="5408662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2060" y="2169337"/>
            <a:ext cx="5408662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8367" y="1531204"/>
            <a:ext cx="5410788" cy="6381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492" indent="0">
              <a:buNone/>
              <a:defRPr sz="2700" b="1"/>
            </a:lvl2pPr>
            <a:lvl3pPr marL="1220984" indent="0">
              <a:buNone/>
              <a:defRPr sz="2400" b="1"/>
            </a:lvl3pPr>
            <a:lvl4pPr marL="1831474" indent="0">
              <a:buNone/>
              <a:defRPr sz="2100" b="1"/>
            </a:lvl4pPr>
            <a:lvl5pPr marL="2441966" indent="0">
              <a:buNone/>
              <a:defRPr sz="2100" b="1"/>
            </a:lvl5pPr>
            <a:lvl6pPr marL="3052458" indent="0">
              <a:buNone/>
              <a:defRPr sz="2100" b="1"/>
            </a:lvl6pPr>
            <a:lvl7pPr marL="3662949" indent="0">
              <a:buNone/>
              <a:defRPr sz="2100" b="1"/>
            </a:lvl7pPr>
            <a:lvl8pPr marL="4273440" indent="0">
              <a:buNone/>
              <a:defRPr sz="2100" b="1"/>
            </a:lvl8pPr>
            <a:lvl9pPr marL="4883932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8367" y="2169337"/>
            <a:ext cx="5410788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8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63" y="272355"/>
            <a:ext cx="4027276" cy="1159092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5976" y="272357"/>
            <a:ext cx="6843178" cy="5838210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063" y="1431449"/>
            <a:ext cx="4027276" cy="4679118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9363" y="4788378"/>
            <a:ext cx="7344728" cy="56529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9363" y="611214"/>
            <a:ext cx="7344728" cy="4104323"/>
          </a:xfrm>
        </p:spPr>
        <p:txBody>
          <a:bodyPr/>
          <a:lstStyle>
            <a:lvl1pPr marL="0" indent="0">
              <a:buNone/>
              <a:defRPr sz="4400"/>
            </a:lvl1pPr>
            <a:lvl2pPr marL="610492" indent="0">
              <a:buNone/>
              <a:defRPr sz="3700"/>
            </a:lvl2pPr>
            <a:lvl3pPr marL="1220984" indent="0">
              <a:buNone/>
              <a:defRPr sz="3200"/>
            </a:lvl3pPr>
            <a:lvl4pPr marL="1831474" indent="0">
              <a:buNone/>
              <a:defRPr sz="2700"/>
            </a:lvl4pPr>
            <a:lvl5pPr marL="2441966" indent="0">
              <a:buNone/>
              <a:defRPr sz="2700"/>
            </a:lvl5pPr>
            <a:lvl6pPr marL="3052458" indent="0">
              <a:buNone/>
              <a:defRPr sz="2700"/>
            </a:lvl6pPr>
            <a:lvl7pPr marL="3662949" indent="0">
              <a:buNone/>
              <a:defRPr sz="2700"/>
            </a:lvl7pPr>
            <a:lvl8pPr marL="4273440" indent="0">
              <a:buNone/>
              <a:defRPr sz="2700"/>
            </a:lvl8pPr>
            <a:lvl9pPr marL="4883932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9363" y="5353673"/>
            <a:ext cx="7344728" cy="802813"/>
          </a:xfrm>
        </p:spPr>
        <p:txBody>
          <a:bodyPr/>
          <a:lstStyle>
            <a:lvl1pPr marL="0" indent="0">
              <a:buNone/>
              <a:defRPr sz="1700"/>
            </a:lvl1pPr>
            <a:lvl2pPr marL="610492" indent="0">
              <a:buNone/>
              <a:defRPr sz="1600"/>
            </a:lvl2pPr>
            <a:lvl3pPr marL="1220984" indent="0">
              <a:buNone/>
              <a:defRPr sz="1300"/>
            </a:lvl3pPr>
            <a:lvl4pPr marL="1831474" indent="0">
              <a:buNone/>
              <a:defRPr sz="1300"/>
            </a:lvl4pPr>
            <a:lvl5pPr marL="2441966" indent="0">
              <a:buNone/>
              <a:defRPr sz="1300"/>
            </a:lvl5pPr>
            <a:lvl6pPr marL="3052458" indent="0">
              <a:buNone/>
              <a:defRPr sz="1300"/>
            </a:lvl6pPr>
            <a:lvl7pPr marL="3662949" indent="0">
              <a:buNone/>
              <a:defRPr sz="1300"/>
            </a:lvl7pPr>
            <a:lvl8pPr marL="4273440" indent="0">
              <a:buNone/>
              <a:defRPr sz="1300"/>
            </a:lvl8pPr>
            <a:lvl9pPr marL="4883932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12061" y="273939"/>
            <a:ext cx="11017092" cy="1140090"/>
          </a:xfrm>
          <a:prstGeom prst="rect">
            <a:avLst/>
          </a:prstGeom>
        </p:spPr>
        <p:txBody>
          <a:bodyPr vert="horz" lIns="122099" tIns="61048" rIns="122099" bIns="6104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2061" y="1596127"/>
            <a:ext cx="11017092" cy="4514439"/>
          </a:xfrm>
          <a:prstGeom prst="rect">
            <a:avLst/>
          </a:prstGeom>
        </p:spPr>
        <p:txBody>
          <a:bodyPr vert="horz" lIns="122099" tIns="61048" rIns="122099" bIns="6104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61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82415" y="6340167"/>
            <a:ext cx="3876384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2869" y="6340167"/>
            <a:ext cx="2856283" cy="364196"/>
          </a:xfrm>
          <a:prstGeom prst="rect">
            <a:avLst/>
          </a:prstGeom>
        </p:spPr>
        <p:txBody>
          <a:bodyPr vert="horz" lIns="122099" tIns="61048" rIns="122099" bIns="6104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7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ctr" defTabSz="122098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869" indent="-457869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992048" indent="-38155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6229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672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7210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7703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8194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868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9177" indent="-305246" algn="l" defTabSz="122098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49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098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1474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1966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2458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2949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3440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3932" algn="l" defTabSz="1220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584" y="364196"/>
            <a:ext cx="10558046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584" y="1820976"/>
            <a:ext cx="10558046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583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9DFD0-EFD9-4ED3-8DB7-92DE4155F380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902" y="6340166"/>
            <a:ext cx="413140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5357" y="6340166"/>
            <a:ext cx="2754273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66516-9326-4D77-965B-E7BC04DFD2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7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8.png"/><Relationship Id="rId7" Type="http://schemas.openxmlformats.org/officeDocument/2006/relationships/image" Target="../media/image7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1.png"/><Relationship Id="rId5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8.png"/><Relationship Id="rId7" Type="http://schemas.openxmlformats.org/officeDocument/2006/relationships/image" Target="../media/image7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1.png"/><Relationship Id="rId5" Type="http://schemas.openxmlformats.org/officeDocument/2006/relationships/image" Target="../media/image77.png"/><Relationship Id="rId4" Type="http://schemas.openxmlformats.org/officeDocument/2006/relationships/image" Target="../media/image69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jpe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3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1.png"/><Relationship Id="rId5" Type="http://schemas.openxmlformats.org/officeDocument/2006/relationships/image" Target="../media/image19.jpeg"/><Relationship Id="rId10" Type="http://schemas.openxmlformats.org/officeDocument/2006/relationships/image" Target="../media/image20.png"/><Relationship Id="rId4" Type="http://schemas.openxmlformats.org/officeDocument/2006/relationships/image" Target="../media/image16.wmf"/><Relationship Id="rId9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3                 _14">
            <a:extLst>
              <a:ext uri="{FF2B5EF4-FFF2-40B4-BE49-F238E27FC236}">
                <a16:creationId xmlns:a16="http://schemas.microsoft.com/office/drawing/2014/main" id="{50E485F1-DC8C-4AE0-86B8-C07EF925683C}"/>
              </a:ext>
            </a:extLst>
          </p:cNvPr>
          <p:cNvSpPr/>
          <p:nvPr/>
        </p:nvSpPr>
        <p:spPr>
          <a:xfrm>
            <a:off x="2176429" y="4661675"/>
            <a:ext cx="7888352" cy="1013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6000" dirty="0">
                <a:solidFill>
                  <a:srgbClr val="2683C6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内容摘要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" y="3995757"/>
            <a:ext cx="12241212" cy="102795"/>
            <a:chOff x="1" y="3995757"/>
            <a:chExt cx="13157284" cy="1027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F427611-0895-4964-BBD7-4EE743434D17}"/>
                </a:ext>
              </a:extLst>
            </p:cNvPr>
            <p:cNvSpPr/>
            <p:nvPr/>
          </p:nvSpPr>
          <p:spPr>
            <a:xfrm>
              <a:off x="1" y="3995757"/>
              <a:ext cx="4392414" cy="1027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427611-0895-4964-BBD7-4EE743434D17}"/>
                </a:ext>
              </a:extLst>
            </p:cNvPr>
            <p:cNvSpPr/>
            <p:nvPr/>
          </p:nvSpPr>
          <p:spPr>
            <a:xfrm>
              <a:off x="4392415" y="3995758"/>
              <a:ext cx="4392414" cy="10279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F427611-0895-4964-BBD7-4EE743434D17}"/>
                </a:ext>
              </a:extLst>
            </p:cNvPr>
            <p:cNvSpPr/>
            <p:nvPr/>
          </p:nvSpPr>
          <p:spPr>
            <a:xfrm>
              <a:off x="8764871" y="3995757"/>
              <a:ext cx="4392414" cy="102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6C676F5-5B7C-4DD0-BEDF-66B34898A3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1212" cy="39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2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7793CC-E947-43E3-BB2A-E4C171C340D1}"/>
              </a:ext>
            </a:extLst>
          </p:cNvPr>
          <p:cNvSpPr/>
          <p:nvPr/>
        </p:nvSpPr>
        <p:spPr>
          <a:xfrm>
            <a:off x="431974" y="1736971"/>
            <a:ext cx="10945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嵌入式特征选择是将特征选择过程与学习器训练过程融为一体</a:t>
            </a:r>
            <a:endParaRPr lang="en-US" altLang="zh-CN" sz="2800" b="1" i="1" dirty="0">
              <a:latin typeface="Cambria Math" panose="02040503050406030204" pitchFamily="18" charset="0"/>
            </a:endParaRPr>
          </a:p>
          <a:p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C34A3F-1EE3-40C5-90A7-B5C24BA1FCBB}"/>
              </a:ext>
            </a:extLst>
          </p:cNvPr>
          <p:cNvSpPr txBox="1"/>
          <p:nvPr/>
        </p:nvSpPr>
        <p:spPr>
          <a:xfrm>
            <a:off x="71934" y="706903"/>
            <a:ext cx="330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嵌入式特征选择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447E428-3DE2-468C-B50A-B5B9F2347F0C}"/>
                  </a:ext>
                </a:extLst>
              </p:cNvPr>
              <p:cNvSpPr/>
              <p:nvPr/>
            </p:nvSpPr>
            <p:spPr>
              <a:xfrm>
                <a:off x="1368078" y="2557185"/>
                <a:ext cx="9217024" cy="1743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岭回归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ridge regression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范式：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rPr>
                  <a:t> 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LASSO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𝒍</m:t>
                        </m:r>
                      </m:e>
                      <m:sub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范式：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⋯+|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dirty="0"/>
              </a:p>
              <a:p>
                <a:pPr marL="953392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倾向于稀疏性特征选择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447E428-3DE2-468C-B50A-B5B9F2347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078" y="2557185"/>
                <a:ext cx="9217024" cy="1743811"/>
              </a:xfrm>
              <a:prstGeom prst="rect">
                <a:avLst/>
              </a:prstGeom>
              <a:blipFill>
                <a:blip r:embed="rId3"/>
                <a:stretch>
                  <a:fillRect l="-860" b="-5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268FA4-DE1A-4F8B-AB20-85C3AD5C482A}"/>
                  </a:ext>
                </a:extLst>
              </p:cNvPr>
              <p:cNvSpPr txBox="1"/>
              <p:nvPr/>
            </p:nvSpPr>
            <p:spPr>
              <a:xfrm>
                <a:off x="792014" y="4909453"/>
                <a:ext cx="3168352" cy="117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268FA4-DE1A-4F8B-AB20-85C3AD5C4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14" y="4909453"/>
                <a:ext cx="3168352" cy="1177887"/>
              </a:xfrm>
              <a:prstGeom prst="rect">
                <a:avLst/>
              </a:prstGeom>
              <a:blipFill>
                <a:blip r:embed="rId4"/>
                <a:stretch>
                  <a:fillRect l="-2692" b="-8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8F82EF5-BE35-4962-A64A-6AC49D4F2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24" y="4331020"/>
            <a:ext cx="5018379" cy="23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4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7793CC-E947-43E3-BB2A-E4C171C340D1}"/>
              </a:ext>
            </a:extLst>
          </p:cNvPr>
          <p:cNvSpPr/>
          <p:nvPr/>
        </p:nvSpPr>
        <p:spPr>
          <a:xfrm>
            <a:off x="431974" y="1736971"/>
            <a:ext cx="109452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Fused-lasso</a:t>
            </a:r>
          </a:p>
          <a:p>
            <a:pPr marL="106769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C34A3F-1EE3-40C5-90A7-B5C24BA1FCBB}"/>
              </a:ext>
            </a:extLst>
          </p:cNvPr>
          <p:cNvSpPr txBox="1"/>
          <p:nvPr/>
        </p:nvSpPr>
        <p:spPr>
          <a:xfrm>
            <a:off x="71934" y="706903"/>
            <a:ext cx="330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嵌入式特征选择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4D6799-9EED-4FC0-B4DB-5124A9E1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329" y="2340149"/>
            <a:ext cx="5766955" cy="8992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50E664-E9A4-4EF3-8A3E-CCBAE536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431" y="3239378"/>
            <a:ext cx="5618750" cy="34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E4A0A5-BF65-495B-86BF-2241D0F5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94" y="2242207"/>
            <a:ext cx="4314681" cy="997171"/>
          </a:xfrm>
          <a:prstGeom prst="rect">
            <a:avLst/>
          </a:prstGeom>
        </p:spPr>
      </p:pic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7793CC-E947-43E3-BB2A-E4C171C340D1}"/>
              </a:ext>
            </a:extLst>
          </p:cNvPr>
          <p:cNvSpPr/>
          <p:nvPr/>
        </p:nvSpPr>
        <p:spPr>
          <a:xfrm>
            <a:off x="431974" y="1736971"/>
            <a:ext cx="109452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Group lasso</a:t>
            </a:r>
          </a:p>
          <a:p>
            <a:pPr marL="106769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</a:p>
          <a:p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C34A3F-1EE3-40C5-90A7-B5C24BA1FCBB}"/>
              </a:ext>
            </a:extLst>
          </p:cNvPr>
          <p:cNvSpPr txBox="1"/>
          <p:nvPr/>
        </p:nvSpPr>
        <p:spPr>
          <a:xfrm>
            <a:off x="71934" y="706903"/>
            <a:ext cx="330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嵌入式特征选择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DCAC99-DF4F-4093-8C01-6D51A675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01" y="3276253"/>
            <a:ext cx="5706504" cy="22326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24CFFE-AEC5-4D7F-B876-60945EBE1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905" y="3059802"/>
            <a:ext cx="5706504" cy="2383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164B1E-918C-4FCB-B9CD-8F3977B3D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9502" y="4159689"/>
            <a:ext cx="6152723" cy="25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1" y="0"/>
            <a:ext cx="10297072" cy="6863815"/>
            <a:chOff x="1944141" y="0"/>
            <a:chExt cx="10297072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1" y="0"/>
              <a:ext cx="10297071" cy="6863815"/>
            </a:xfrm>
            <a:prstGeom prst="trapezoid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感知机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A99F80-44D4-425A-A5C3-5DA4C67F76BF}"/>
                  </a:ext>
                </a:extLst>
              </p:cNvPr>
              <p:cNvSpPr txBox="1"/>
              <p:nvPr/>
            </p:nvSpPr>
            <p:spPr>
              <a:xfrm>
                <a:off x="431974" y="1116013"/>
                <a:ext cx="7272808" cy="2511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决策函数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1067692" lvl="1" indent="-457200">
                  <a:lnSpc>
                    <a:spcPct val="150000"/>
                  </a:lnSpc>
                  <a:buFont typeface="华文楷体" panose="02010600040101010101" pitchFamily="2" charset="-122"/>
                  <a:buChar char="−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损失函数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1067692" lvl="1" indent="-457200">
                  <a:lnSpc>
                    <a:spcPct val="150000"/>
                  </a:lnSpc>
                  <a:buFont typeface="华文楷体" panose="02010600040101010101" pitchFamily="2" charset="-122"/>
                  <a:buChar char="−"/>
                </a:pP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A99F80-44D4-425A-A5C3-5DA4C67F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4" y="1116013"/>
                <a:ext cx="7272808" cy="2511265"/>
              </a:xfrm>
              <a:prstGeom prst="rect">
                <a:avLst/>
              </a:prstGeom>
              <a:blipFill>
                <a:blip r:embed="rId3"/>
                <a:stretch>
                  <a:fillRect l="-1509" b="-32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E9EB882-0F32-413F-BEAA-E818D64FE78C}"/>
              </a:ext>
            </a:extLst>
          </p:cNvPr>
          <p:cNvSpPr txBox="1"/>
          <p:nvPr/>
        </p:nvSpPr>
        <p:spPr>
          <a:xfrm>
            <a:off x="1080046" y="3564285"/>
            <a:ext cx="7272808" cy="660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误分类点到超平面的距离</a:t>
            </a:r>
            <a:endParaRPr lang="zh-CN" altLang="en-US" b="1" i="1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1336BC-C8CD-4BE2-8252-D733CFE2D989}"/>
              </a:ext>
            </a:extLst>
          </p:cNvPr>
          <p:cNvSpPr/>
          <p:nvPr/>
        </p:nvSpPr>
        <p:spPr>
          <a:xfrm>
            <a:off x="5646263" y="611957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2BB98AB-7D04-479B-A71E-3DCB1417C5D3}"/>
              </a:ext>
            </a:extLst>
          </p:cNvPr>
          <p:cNvCxnSpPr>
            <a:cxnSpLocks/>
          </p:cNvCxnSpPr>
          <p:nvPr/>
        </p:nvCxnSpPr>
        <p:spPr>
          <a:xfrm>
            <a:off x="5646263" y="1824531"/>
            <a:ext cx="4343400" cy="13318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F6E67CB-E37E-4091-A4F3-4626CCF9C39C}"/>
              </a:ext>
            </a:extLst>
          </p:cNvPr>
          <p:cNvSpPr/>
          <p:nvPr/>
        </p:nvSpPr>
        <p:spPr>
          <a:xfrm>
            <a:off x="8608124" y="800801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2FC18C0-A4B0-4E91-A7AB-6BCC59C58141}"/>
              </a:ext>
            </a:extLst>
          </p:cNvPr>
          <p:cNvSpPr/>
          <p:nvPr/>
        </p:nvSpPr>
        <p:spPr>
          <a:xfrm>
            <a:off x="9436385" y="1506479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CDA880-017F-4EC4-9C98-14E4BF946D4B}"/>
              </a:ext>
            </a:extLst>
          </p:cNvPr>
          <p:cNvSpPr/>
          <p:nvPr/>
        </p:nvSpPr>
        <p:spPr>
          <a:xfrm>
            <a:off x="7866002" y="1040362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4CEA931-9E2B-48F5-8D29-A21E34AF8A6C}"/>
              </a:ext>
            </a:extLst>
          </p:cNvPr>
          <p:cNvSpPr/>
          <p:nvPr/>
        </p:nvSpPr>
        <p:spPr>
          <a:xfrm>
            <a:off x="8464006" y="1506479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0A75F40-8BF5-4F4F-99F7-0566CDB71A2D}"/>
              </a:ext>
            </a:extLst>
          </p:cNvPr>
          <p:cNvSpPr/>
          <p:nvPr/>
        </p:nvSpPr>
        <p:spPr>
          <a:xfrm>
            <a:off x="8271850" y="221215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DAB3022-6BFB-4052-A559-E0957330E695}"/>
              </a:ext>
            </a:extLst>
          </p:cNvPr>
          <p:cNvSpPr/>
          <p:nvPr/>
        </p:nvSpPr>
        <p:spPr>
          <a:xfrm>
            <a:off x="9282328" y="2480513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247A5B-71DE-44AD-8DAC-A0EF586771DF}"/>
              </a:ext>
            </a:extLst>
          </p:cNvPr>
          <p:cNvSpPr/>
          <p:nvPr/>
        </p:nvSpPr>
        <p:spPr>
          <a:xfrm>
            <a:off x="6093704" y="2204994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BD815D2-B827-4622-ABB1-9AD4F17E00A8}"/>
              </a:ext>
            </a:extLst>
          </p:cNvPr>
          <p:cNvSpPr/>
          <p:nvPr/>
        </p:nvSpPr>
        <p:spPr>
          <a:xfrm>
            <a:off x="7341893" y="263953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553DCC-D2B3-4B3F-ACCC-6247B557A8B1}"/>
              </a:ext>
            </a:extLst>
          </p:cNvPr>
          <p:cNvSpPr/>
          <p:nvPr/>
        </p:nvSpPr>
        <p:spPr>
          <a:xfrm>
            <a:off x="5825527" y="3156375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A989D4D-F773-4E83-B3EC-0CD95B5E8AA2}"/>
              </a:ext>
            </a:extLst>
          </p:cNvPr>
          <p:cNvSpPr/>
          <p:nvPr/>
        </p:nvSpPr>
        <p:spPr>
          <a:xfrm>
            <a:off x="6322485" y="2798563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55769E5-FF5E-4E84-BEC2-D91C5A9DC69F}"/>
              </a:ext>
            </a:extLst>
          </p:cNvPr>
          <p:cNvSpPr/>
          <p:nvPr/>
        </p:nvSpPr>
        <p:spPr>
          <a:xfrm>
            <a:off x="6541146" y="3812213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AB9DE2D-F8E0-4966-BFA9-E19CFC3C91C4}"/>
              </a:ext>
            </a:extLst>
          </p:cNvPr>
          <p:cNvSpPr/>
          <p:nvPr/>
        </p:nvSpPr>
        <p:spPr>
          <a:xfrm>
            <a:off x="7866002" y="3812213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822537F-615A-4E60-B068-035B2FEB9DA7}"/>
              </a:ext>
            </a:extLst>
          </p:cNvPr>
          <p:cNvCxnSpPr/>
          <p:nvPr/>
        </p:nvCxnSpPr>
        <p:spPr>
          <a:xfrm>
            <a:off x="5646263" y="611957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1E373D3-1AA5-4DB1-9AD4-BA756C14F6E0}"/>
              </a:ext>
            </a:extLst>
          </p:cNvPr>
          <p:cNvCxnSpPr/>
          <p:nvPr/>
        </p:nvCxnSpPr>
        <p:spPr>
          <a:xfrm>
            <a:off x="5646263" y="1040362"/>
            <a:ext cx="4343400" cy="243406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AC8675E-820E-45F4-A68D-97F1EDFB0A19}"/>
              </a:ext>
            </a:extLst>
          </p:cNvPr>
          <p:cNvCxnSpPr/>
          <p:nvPr/>
        </p:nvCxnSpPr>
        <p:spPr>
          <a:xfrm>
            <a:off x="5656562" y="1378148"/>
            <a:ext cx="4343400" cy="243406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49540E7-4793-4002-9A74-F0E0DE6A5765}"/>
              </a:ext>
            </a:extLst>
          </p:cNvPr>
          <p:cNvCxnSpPr>
            <a:cxnSpLocks/>
          </p:cNvCxnSpPr>
          <p:nvPr/>
        </p:nvCxnSpPr>
        <p:spPr>
          <a:xfrm>
            <a:off x="5635964" y="1506479"/>
            <a:ext cx="4353699" cy="206553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CFBB55F-B33C-4BA5-BC76-27156DD29DEB}"/>
              </a:ext>
            </a:extLst>
          </p:cNvPr>
          <p:cNvCxnSpPr>
            <a:cxnSpLocks/>
          </p:cNvCxnSpPr>
          <p:nvPr/>
        </p:nvCxnSpPr>
        <p:spPr>
          <a:xfrm>
            <a:off x="5656562" y="1932399"/>
            <a:ext cx="4343400" cy="1060832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4D4087-BE69-40C1-AFA3-651698BED92C}"/>
              </a:ext>
            </a:extLst>
          </p:cNvPr>
          <p:cNvSpPr txBox="1"/>
          <p:nvPr/>
        </p:nvSpPr>
        <p:spPr>
          <a:xfrm>
            <a:off x="7358277" y="91695"/>
            <a:ext cx="1323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感知机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79F37E1-5FF9-46E9-B415-1FDF41940419}"/>
              </a:ext>
            </a:extLst>
          </p:cNvPr>
          <p:cNvSpPr txBox="1"/>
          <p:nvPr/>
        </p:nvSpPr>
        <p:spPr>
          <a:xfrm>
            <a:off x="431974" y="4162931"/>
            <a:ext cx="7272808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106769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随机梯度下降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0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7704856" cy="6863815"/>
            </a:xfrm>
            <a:prstGeom prst="trapezoid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A99F80-44D4-425A-A5C3-5DA4C67F76BF}"/>
              </a:ext>
            </a:extLst>
          </p:cNvPr>
          <p:cNvSpPr txBox="1"/>
          <p:nvPr/>
        </p:nvSpPr>
        <p:spPr>
          <a:xfrm>
            <a:off x="431974" y="1116013"/>
            <a:ext cx="7272808" cy="660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梯度下降</a:t>
            </a:r>
            <a:endParaRPr lang="zh-CN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3">
                <a:extLst>
                  <a:ext uri="{FF2B5EF4-FFF2-40B4-BE49-F238E27FC236}">
                    <a16:creationId xmlns:a16="http://schemas.microsoft.com/office/drawing/2014/main" id="{FD42D1B4-1559-4AB7-83EC-9463D46DF0DF}"/>
                  </a:ext>
                </a:extLst>
              </p:cNvPr>
              <p:cNvSpPr txBox="1"/>
              <p:nvPr/>
            </p:nvSpPr>
            <p:spPr>
              <a:xfrm>
                <a:off x="936030" y="2066480"/>
                <a:ext cx="2431628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3">
                <a:extLst>
                  <a:ext uri="{FF2B5EF4-FFF2-40B4-BE49-F238E27FC236}">
                    <a16:creationId xmlns:a16="http://schemas.microsoft.com/office/drawing/2014/main" id="{FD42D1B4-1559-4AB7-83EC-9463D46DF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30" y="2066480"/>
                <a:ext cx="2431628" cy="480773"/>
              </a:xfrm>
              <a:prstGeom prst="rect">
                <a:avLst/>
              </a:prstGeom>
              <a:blipFill>
                <a:blip r:embed="rId3"/>
                <a:stretch>
                  <a:fillRect l="-2513" b="-15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A4D0DA6-13EA-4838-A44E-984666001F09}"/>
                  </a:ext>
                </a:extLst>
              </p:cNvPr>
              <p:cNvSpPr/>
              <p:nvPr/>
            </p:nvSpPr>
            <p:spPr>
              <a:xfrm>
                <a:off x="720006" y="2700189"/>
                <a:ext cx="4216731" cy="1050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A4D0DA6-13EA-4838-A44E-984666001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6" y="2700189"/>
                <a:ext cx="4216731" cy="1050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B1C29EB-B5A5-47DF-B23C-3BCC5C13D3E8}"/>
                  </a:ext>
                </a:extLst>
              </p:cNvPr>
              <p:cNvSpPr/>
              <p:nvPr/>
            </p:nvSpPr>
            <p:spPr>
              <a:xfrm>
                <a:off x="5552516" y="2983648"/>
                <a:ext cx="2812628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B1C29EB-B5A5-47DF-B23C-3BCC5C13D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6" y="2983648"/>
                <a:ext cx="28126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向右箭號 13">
            <a:extLst>
              <a:ext uri="{FF2B5EF4-FFF2-40B4-BE49-F238E27FC236}">
                <a16:creationId xmlns:a16="http://schemas.microsoft.com/office/drawing/2014/main" id="{5E13B773-BEE8-45FF-8FDB-8D6B028CAAB5}"/>
              </a:ext>
            </a:extLst>
          </p:cNvPr>
          <p:cNvSpPr/>
          <p:nvPr/>
        </p:nvSpPr>
        <p:spPr>
          <a:xfrm>
            <a:off x="4969362" y="2951415"/>
            <a:ext cx="50111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14F12EC-A689-4B07-9D67-36C56194B954}"/>
                  </a:ext>
                </a:extLst>
              </p:cNvPr>
              <p:cNvSpPr/>
              <p:nvPr/>
            </p:nvSpPr>
            <p:spPr>
              <a:xfrm>
                <a:off x="720005" y="3624119"/>
                <a:ext cx="4210127" cy="1050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14F12EC-A689-4B07-9D67-36C56194B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5" y="3624119"/>
                <a:ext cx="4210127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BA211C0-9341-46FC-9CB0-E45943B99A32}"/>
                  </a:ext>
                </a:extLst>
              </p:cNvPr>
              <p:cNvSpPr/>
              <p:nvPr/>
            </p:nvSpPr>
            <p:spPr>
              <a:xfrm>
                <a:off x="5552516" y="3889505"/>
                <a:ext cx="2803395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BA211C0-9341-46FC-9CB0-E45943B99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6" y="3889505"/>
                <a:ext cx="2803395" cy="461665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向右箭號 13">
            <a:extLst>
              <a:ext uri="{FF2B5EF4-FFF2-40B4-BE49-F238E27FC236}">
                <a16:creationId xmlns:a16="http://schemas.microsoft.com/office/drawing/2014/main" id="{21CFB227-A8BC-452A-BA11-FFF766275191}"/>
              </a:ext>
            </a:extLst>
          </p:cNvPr>
          <p:cNvSpPr/>
          <p:nvPr/>
        </p:nvSpPr>
        <p:spPr>
          <a:xfrm>
            <a:off x="4968407" y="3889506"/>
            <a:ext cx="50111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88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7704856" cy="6863815"/>
            </a:xfrm>
            <a:prstGeom prst="trapezoid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A99F80-44D4-425A-A5C3-5DA4C67F76BF}"/>
              </a:ext>
            </a:extLst>
          </p:cNvPr>
          <p:cNvSpPr txBox="1"/>
          <p:nvPr/>
        </p:nvSpPr>
        <p:spPr>
          <a:xfrm>
            <a:off x="431974" y="1116013"/>
            <a:ext cx="7272808" cy="660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梯度下降</a:t>
            </a:r>
            <a:endParaRPr lang="zh-CN" altLang="en-US" b="1" dirty="0">
              <a:latin typeface="Cambria Math" panose="02040503050406030204" pitchFamily="18" charset="0"/>
            </a:endParaRPr>
          </a:p>
        </p:txBody>
      </p:sp>
      <p:cxnSp>
        <p:nvCxnSpPr>
          <p:cNvPr id="16" name="直線單箭頭接點 20">
            <a:extLst>
              <a:ext uri="{FF2B5EF4-FFF2-40B4-BE49-F238E27FC236}">
                <a16:creationId xmlns:a16="http://schemas.microsoft.com/office/drawing/2014/main" id="{D17EBF72-008F-4B4D-A375-1D9267C073D8}"/>
              </a:ext>
            </a:extLst>
          </p:cNvPr>
          <p:cNvCxnSpPr/>
          <p:nvPr/>
        </p:nvCxnSpPr>
        <p:spPr>
          <a:xfrm>
            <a:off x="1583783" y="2839979"/>
            <a:ext cx="1709005" cy="62324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1">
            <a:extLst>
              <a:ext uri="{FF2B5EF4-FFF2-40B4-BE49-F238E27FC236}">
                <a16:creationId xmlns:a16="http://schemas.microsoft.com/office/drawing/2014/main" id="{8DF4A9E5-C38C-482A-8213-822F8CD58AA4}"/>
              </a:ext>
            </a:extLst>
          </p:cNvPr>
          <p:cNvCxnSpPr/>
          <p:nvPr/>
        </p:nvCxnSpPr>
        <p:spPr>
          <a:xfrm>
            <a:off x="3281466" y="3460243"/>
            <a:ext cx="908500" cy="68339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23">
            <a:extLst>
              <a:ext uri="{FF2B5EF4-FFF2-40B4-BE49-F238E27FC236}">
                <a16:creationId xmlns:a16="http://schemas.microsoft.com/office/drawing/2014/main" id="{EAFB0129-D85F-41DF-B745-1837C98D8102}"/>
              </a:ext>
            </a:extLst>
          </p:cNvPr>
          <p:cNvCxnSpPr/>
          <p:nvPr/>
        </p:nvCxnSpPr>
        <p:spPr>
          <a:xfrm flipH="1">
            <a:off x="4122191" y="4115042"/>
            <a:ext cx="49277" cy="109603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26">
            <a:extLst>
              <a:ext uri="{FF2B5EF4-FFF2-40B4-BE49-F238E27FC236}">
                <a16:creationId xmlns:a16="http://schemas.microsoft.com/office/drawing/2014/main" id="{0D5D50D2-18AF-492F-AE1B-691FDA88E4B2}"/>
              </a:ext>
            </a:extLst>
          </p:cNvPr>
          <p:cNvCxnSpPr/>
          <p:nvPr/>
        </p:nvCxnSpPr>
        <p:spPr>
          <a:xfrm flipH="1">
            <a:off x="3030483" y="5102996"/>
            <a:ext cx="1140985" cy="142435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5">
            <a:extLst>
              <a:ext uri="{FF2B5EF4-FFF2-40B4-BE49-F238E27FC236}">
                <a16:creationId xmlns:a16="http://schemas.microsoft.com/office/drawing/2014/main" id="{DD9832A2-43D5-4080-9D2F-83D3718C4880}"/>
              </a:ext>
            </a:extLst>
          </p:cNvPr>
          <p:cNvCxnSpPr/>
          <p:nvPr/>
        </p:nvCxnSpPr>
        <p:spPr>
          <a:xfrm>
            <a:off x="1023820" y="4940715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15">
            <a:extLst>
              <a:ext uri="{FF2B5EF4-FFF2-40B4-BE49-F238E27FC236}">
                <a16:creationId xmlns:a16="http://schemas.microsoft.com/office/drawing/2014/main" id="{2C1D6812-BAD3-47D7-9AF9-D7F845E0C0DC}"/>
              </a:ext>
            </a:extLst>
          </p:cNvPr>
          <p:cNvCxnSpPr/>
          <p:nvPr/>
        </p:nvCxnSpPr>
        <p:spPr>
          <a:xfrm>
            <a:off x="1032803" y="4442556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16">
            <a:extLst>
              <a:ext uri="{FF2B5EF4-FFF2-40B4-BE49-F238E27FC236}">
                <a16:creationId xmlns:a16="http://schemas.microsoft.com/office/drawing/2014/main" id="{72A440AA-CE6E-4FCD-BDC8-706AFBD55E07}"/>
              </a:ext>
            </a:extLst>
          </p:cNvPr>
          <p:cNvCxnSpPr/>
          <p:nvPr/>
        </p:nvCxnSpPr>
        <p:spPr>
          <a:xfrm flipH="1" flipV="1">
            <a:off x="635677" y="2457745"/>
            <a:ext cx="948106" cy="3822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33">
            <a:extLst>
              <a:ext uri="{FF2B5EF4-FFF2-40B4-BE49-F238E27FC236}">
                <a16:creationId xmlns:a16="http://schemas.microsoft.com/office/drawing/2014/main" id="{BE2DC66D-E8D0-4830-AC34-EB13162C3CC5}"/>
              </a:ext>
            </a:extLst>
          </p:cNvPr>
          <p:cNvCxnSpPr/>
          <p:nvPr/>
        </p:nvCxnSpPr>
        <p:spPr>
          <a:xfrm flipH="1" flipV="1">
            <a:off x="2813988" y="3097723"/>
            <a:ext cx="500337" cy="349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34">
            <a:extLst>
              <a:ext uri="{FF2B5EF4-FFF2-40B4-BE49-F238E27FC236}">
                <a16:creationId xmlns:a16="http://schemas.microsoft.com/office/drawing/2014/main" id="{18EC35A8-CA94-414A-B094-438406122D87}"/>
              </a:ext>
            </a:extLst>
          </p:cNvPr>
          <p:cNvCxnSpPr/>
          <p:nvPr/>
        </p:nvCxnSpPr>
        <p:spPr>
          <a:xfrm flipV="1">
            <a:off x="4171468" y="3568323"/>
            <a:ext cx="18498" cy="5360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5">
            <a:extLst>
              <a:ext uri="{FF2B5EF4-FFF2-40B4-BE49-F238E27FC236}">
                <a16:creationId xmlns:a16="http://schemas.microsoft.com/office/drawing/2014/main" id="{CAACBA69-E47E-4315-80EF-673852860DC3}"/>
              </a:ext>
            </a:extLst>
          </p:cNvPr>
          <p:cNvCxnSpPr/>
          <p:nvPr/>
        </p:nvCxnSpPr>
        <p:spPr>
          <a:xfrm flipV="1">
            <a:off x="4148663" y="4332842"/>
            <a:ext cx="560875" cy="7701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37">
            <a:extLst>
              <a:ext uri="{FF2B5EF4-FFF2-40B4-BE49-F238E27FC236}">
                <a16:creationId xmlns:a16="http://schemas.microsoft.com/office/drawing/2014/main" id="{461B6795-4A05-460F-BB85-6CCD77F2B247}"/>
              </a:ext>
            </a:extLst>
          </p:cNvPr>
          <p:cNvSpPr txBox="1"/>
          <p:nvPr/>
        </p:nvSpPr>
        <p:spPr>
          <a:xfrm>
            <a:off x="1714016" y="4699220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</a:t>
            </a:r>
            <a:endParaRPr lang="zh-TW" altLang="en-US" sz="2400" dirty="0"/>
          </a:p>
        </p:txBody>
      </p:sp>
      <p:sp>
        <p:nvSpPr>
          <p:cNvPr id="27" name="文字方塊 38">
            <a:extLst>
              <a:ext uri="{FF2B5EF4-FFF2-40B4-BE49-F238E27FC236}">
                <a16:creationId xmlns:a16="http://schemas.microsoft.com/office/drawing/2014/main" id="{B1A67FD7-C93F-41A0-BF99-EC04B823DB50}"/>
              </a:ext>
            </a:extLst>
          </p:cNvPr>
          <p:cNvSpPr txBox="1"/>
          <p:nvPr/>
        </p:nvSpPr>
        <p:spPr>
          <a:xfrm>
            <a:off x="1722999" y="4232811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40">
                <a:extLst>
                  <a:ext uri="{FF2B5EF4-FFF2-40B4-BE49-F238E27FC236}">
                    <a16:creationId xmlns:a16="http://schemas.microsoft.com/office/drawing/2014/main" id="{6A1B0371-ACDF-4218-B2F0-960143301ED4}"/>
                  </a:ext>
                </a:extLst>
              </p:cNvPr>
              <p:cNvSpPr txBox="1"/>
              <p:nvPr/>
            </p:nvSpPr>
            <p:spPr>
              <a:xfrm>
                <a:off x="1251128" y="2914907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40">
                <a:extLst>
                  <a:ext uri="{FF2B5EF4-FFF2-40B4-BE49-F238E27FC236}">
                    <a16:creationId xmlns:a16="http://schemas.microsoft.com/office/drawing/2014/main" id="{6A1B0371-ACDF-4218-B2F0-960143301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8" y="2914907"/>
                <a:ext cx="689088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41">
                <a:extLst>
                  <a:ext uri="{FF2B5EF4-FFF2-40B4-BE49-F238E27FC236}">
                    <a16:creationId xmlns:a16="http://schemas.microsoft.com/office/drawing/2014/main" id="{2A373534-EE9C-4119-BFFF-EA5DE494C760}"/>
                  </a:ext>
                </a:extLst>
              </p:cNvPr>
              <p:cNvSpPr txBox="1"/>
              <p:nvPr/>
            </p:nvSpPr>
            <p:spPr>
              <a:xfrm>
                <a:off x="2792438" y="3456750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41">
                <a:extLst>
                  <a:ext uri="{FF2B5EF4-FFF2-40B4-BE49-F238E27FC236}">
                    <a16:creationId xmlns:a16="http://schemas.microsoft.com/office/drawing/2014/main" id="{2A373534-EE9C-4119-BFFF-EA5DE494C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438" y="3456750"/>
                <a:ext cx="689088" cy="459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42">
                <a:extLst>
                  <a:ext uri="{FF2B5EF4-FFF2-40B4-BE49-F238E27FC236}">
                    <a16:creationId xmlns:a16="http://schemas.microsoft.com/office/drawing/2014/main" id="{5F46CFF3-4D95-417C-AD0D-AED1577565A7}"/>
                  </a:ext>
                </a:extLst>
              </p:cNvPr>
              <p:cNvSpPr txBox="1"/>
              <p:nvPr/>
            </p:nvSpPr>
            <p:spPr>
              <a:xfrm>
                <a:off x="3566256" y="4084617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42">
                <a:extLst>
                  <a:ext uri="{FF2B5EF4-FFF2-40B4-BE49-F238E27FC236}">
                    <a16:creationId xmlns:a16="http://schemas.microsoft.com/office/drawing/2014/main" id="{5F46CFF3-4D95-417C-AD0D-AED157756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256" y="4084617"/>
                <a:ext cx="689088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43">
                <a:extLst>
                  <a:ext uri="{FF2B5EF4-FFF2-40B4-BE49-F238E27FC236}">
                    <a16:creationId xmlns:a16="http://schemas.microsoft.com/office/drawing/2014/main" id="{CAD8056B-6BBD-484D-9FD7-FEC3214AC305}"/>
                  </a:ext>
                </a:extLst>
              </p:cNvPr>
              <p:cNvSpPr txBox="1"/>
              <p:nvPr/>
            </p:nvSpPr>
            <p:spPr>
              <a:xfrm>
                <a:off x="3490053" y="4922957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43">
                <a:extLst>
                  <a:ext uri="{FF2B5EF4-FFF2-40B4-BE49-F238E27FC236}">
                    <a16:creationId xmlns:a16="http://schemas.microsoft.com/office/drawing/2014/main" id="{CAD8056B-6BBD-484D-9FD7-FEC3214AC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053" y="4922957"/>
                <a:ext cx="689088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47">
                <a:extLst>
                  <a:ext uri="{FF2B5EF4-FFF2-40B4-BE49-F238E27FC236}">
                    <a16:creationId xmlns:a16="http://schemas.microsoft.com/office/drawing/2014/main" id="{A6A80874-8058-42B0-955F-A21D1521F8CB}"/>
                  </a:ext>
                </a:extLst>
              </p:cNvPr>
              <p:cNvSpPr txBox="1"/>
              <p:nvPr/>
            </p:nvSpPr>
            <p:spPr>
              <a:xfrm>
                <a:off x="1064065" y="2261617"/>
                <a:ext cx="1110652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2" name="文字方塊 47">
                <a:extLst>
                  <a:ext uri="{FF2B5EF4-FFF2-40B4-BE49-F238E27FC236}">
                    <a16:creationId xmlns:a16="http://schemas.microsoft.com/office/drawing/2014/main" id="{A6A80874-8058-42B0-955F-A21D152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65" y="2261617"/>
                <a:ext cx="1110652" cy="4605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48">
                <a:extLst>
                  <a:ext uri="{FF2B5EF4-FFF2-40B4-BE49-F238E27FC236}">
                    <a16:creationId xmlns:a16="http://schemas.microsoft.com/office/drawing/2014/main" id="{A2D3D47B-0E33-4947-96D3-80A41A4305EB}"/>
                  </a:ext>
                </a:extLst>
              </p:cNvPr>
              <p:cNvSpPr txBox="1"/>
              <p:nvPr/>
            </p:nvSpPr>
            <p:spPr>
              <a:xfrm>
                <a:off x="3023114" y="2800986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3" name="文字方塊 48">
                <a:extLst>
                  <a:ext uri="{FF2B5EF4-FFF2-40B4-BE49-F238E27FC236}">
                    <a16:creationId xmlns:a16="http://schemas.microsoft.com/office/drawing/2014/main" id="{A2D3D47B-0E33-4947-96D3-80A41A430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14" y="2800986"/>
                <a:ext cx="689088" cy="459806"/>
              </a:xfrm>
              <a:prstGeom prst="rect">
                <a:avLst/>
              </a:prstGeom>
              <a:blipFill>
                <a:blip r:embed="rId8"/>
                <a:stretch>
                  <a:fillRect l="-2655" r="-45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49">
                <a:extLst>
                  <a:ext uri="{FF2B5EF4-FFF2-40B4-BE49-F238E27FC236}">
                    <a16:creationId xmlns:a16="http://schemas.microsoft.com/office/drawing/2014/main" id="{6CF6761A-DEAB-427B-9D74-971FA980AA66}"/>
                  </a:ext>
                </a:extLst>
              </p:cNvPr>
              <p:cNvSpPr txBox="1"/>
              <p:nvPr/>
            </p:nvSpPr>
            <p:spPr>
              <a:xfrm>
                <a:off x="4228297" y="3584781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4" name="文字方塊 49">
                <a:extLst>
                  <a:ext uri="{FF2B5EF4-FFF2-40B4-BE49-F238E27FC236}">
                    <a16:creationId xmlns:a16="http://schemas.microsoft.com/office/drawing/2014/main" id="{6CF6761A-DEAB-427B-9D74-971FA980A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297" y="3584781"/>
                <a:ext cx="689088" cy="460575"/>
              </a:xfrm>
              <a:prstGeom prst="rect">
                <a:avLst/>
              </a:prstGeom>
              <a:blipFill>
                <a:blip r:embed="rId9"/>
                <a:stretch>
                  <a:fillRect r="-48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50">
                <a:extLst>
                  <a:ext uri="{FF2B5EF4-FFF2-40B4-BE49-F238E27FC236}">
                    <a16:creationId xmlns:a16="http://schemas.microsoft.com/office/drawing/2014/main" id="{6DAC510E-63C1-4431-B04D-8C133C4F0282}"/>
                  </a:ext>
                </a:extLst>
              </p:cNvPr>
              <p:cNvSpPr txBox="1"/>
              <p:nvPr/>
            </p:nvSpPr>
            <p:spPr>
              <a:xfrm>
                <a:off x="4327703" y="4641331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5" name="文字方塊 50">
                <a:extLst>
                  <a:ext uri="{FF2B5EF4-FFF2-40B4-BE49-F238E27FC236}">
                    <a16:creationId xmlns:a16="http://schemas.microsoft.com/office/drawing/2014/main" id="{6DAC510E-63C1-4431-B04D-8C133C4F0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703" y="4641331"/>
                <a:ext cx="689088" cy="460575"/>
              </a:xfrm>
              <a:prstGeom prst="rect">
                <a:avLst/>
              </a:prstGeom>
              <a:blipFill>
                <a:blip r:embed="rId10"/>
                <a:stretch>
                  <a:fillRect r="-48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橢圓 51">
            <a:extLst>
              <a:ext uri="{FF2B5EF4-FFF2-40B4-BE49-F238E27FC236}">
                <a16:creationId xmlns:a16="http://schemas.microsoft.com/office/drawing/2014/main" id="{B1617C4D-3911-4DC5-936E-731CF810487D}"/>
              </a:ext>
            </a:extLst>
          </p:cNvPr>
          <p:cNvSpPr/>
          <p:nvPr/>
        </p:nvSpPr>
        <p:spPr>
          <a:xfrm>
            <a:off x="1474998" y="2746455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">
            <a:extLst>
              <a:ext uri="{FF2B5EF4-FFF2-40B4-BE49-F238E27FC236}">
                <a16:creationId xmlns:a16="http://schemas.microsoft.com/office/drawing/2014/main" id="{74043566-AAA5-4A48-BD6D-CA7A31DFB067}"/>
              </a:ext>
            </a:extLst>
          </p:cNvPr>
          <p:cNvCxnSpPr/>
          <p:nvPr/>
        </p:nvCxnSpPr>
        <p:spPr>
          <a:xfrm>
            <a:off x="635677" y="6138814"/>
            <a:ext cx="43811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1">
            <a:extLst>
              <a:ext uri="{FF2B5EF4-FFF2-40B4-BE49-F238E27FC236}">
                <a16:creationId xmlns:a16="http://schemas.microsoft.com/office/drawing/2014/main" id="{AA79DE0F-1BE9-46D8-BAA7-98317DF03A40}"/>
              </a:ext>
            </a:extLst>
          </p:cNvPr>
          <p:cNvCxnSpPr/>
          <p:nvPr/>
        </p:nvCxnSpPr>
        <p:spPr>
          <a:xfrm flipV="1">
            <a:off x="842710" y="1931407"/>
            <a:ext cx="0" cy="4481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6">
                <a:extLst>
                  <a:ext uri="{FF2B5EF4-FFF2-40B4-BE49-F238E27FC236}">
                    <a16:creationId xmlns:a16="http://schemas.microsoft.com/office/drawing/2014/main" id="{128D9E6F-7F95-492C-B80C-4EB8E09272C0}"/>
                  </a:ext>
                </a:extLst>
              </p:cNvPr>
              <p:cNvSpPr txBox="1"/>
              <p:nvPr/>
            </p:nvSpPr>
            <p:spPr>
              <a:xfrm>
                <a:off x="4545552" y="6186805"/>
                <a:ext cx="689088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9" name="文字方塊 36">
                <a:extLst>
                  <a:ext uri="{FF2B5EF4-FFF2-40B4-BE49-F238E27FC236}">
                    <a16:creationId xmlns:a16="http://schemas.microsoft.com/office/drawing/2014/main" id="{128D9E6F-7F95-492C-B80C-4EB8E0927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552" y="6186805"/>
                <a:ext cx="689088" cy="453137"/>
              </a:xfrm>
              <a:prstGeom prst="rect">
                <a:avLst/>
              </a:prstGeom>
              <a:blipFill>
                <a:blip r:embed="rId11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44">
                <a:extLst>
                  <a:ext uri="{FF2B5EF4-FFF2-40B4-BE49-F238E27FC236}">
                    <a16:creationId xmlns:a16="http://schemas.microsoft.com/office/drawing/2014/main" id="{BB991D3C-E081-4254-9EC9-24A04377003B}"/>
                  </a:ext>
                </a:extLst>
              </p:cNvPr>
              <p:cNvSpPr txBox="1"/>
              <p:nvPr/>
            </p:nvSpPr>
            <p:spPr>
              <a:xfrm>
                <a:off x="201898" y="1840922"/>
                <a:ext cx="689088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0" name="文字方塊 44">
                <a:extLst>
                  <a:ext uri="{FF2B5EF4-FFF2-40B4-BE49-F238E27FC236}">
                    <a16:creationId xmlns:a16="http://schemas.microsoft.com/office/drawing/2014/main" id="{BB991D3C-E081-4254-9EC9-24A043770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98" y="1840922"/>
                <a:ext cx="689088" cy="453137"/>
              </a:xfrm>
              <a:prstGeom prst="rect">
                <a:avLst/>
              </a:prstGeom>
              <a:blipFill>
                <a:blip r:embed="rId12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33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7704856" cy="6863815"/>
            </a:xfrm>
            <a:prstGeom prst="trapezoid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A99F80-44D4-425A-A5C3-5DA4C67F76BF}"/>
              </a:ext>
            </a:extLst>
          </p:cNvPr>
          <p:cNvSpPr txBox="1"/>
          <p:nvPr/>
        </p:nvSpPr>
        <p:spPr>
          <a:xfrm>
            <a:off x="431974" y="1116013"/>
            <a:ext cx="7272808" cy="660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梯度下降</a:t>
            </a:r>
            <a:endParaRPr lang="zh-CN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3">
                <a:extLst>
                  <a:ext uri="{FF2B5EF4-FFF2-40B4-BE49-F238E27FC236}">
                    <a16:creationId xmlns:a16="http://schemas.microsoft.com/office/drawing/2014/main" id="{FD42D1B4-1559-4AB7-83EC-9463D46DF0DF}"/>
                  </a:ext>
                </a:extLst>
              </p:cNvPr>
              <p:cNvSpPr txBox="1"/>
              <p:nvPr/>
            </p:nvSpPr>
            <p:spPr>
              <a:xfrm>
                <a:off x="936030" y="2066480"/>
                <a:ext cx="2431628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3">
                <a:extLst>
                  <a:ext uri="{FF2B5EF4-FFF2-40B4-BE49-F238E27FC236}">
                    <a16:creationId xmlns:a16="http://schemas.microsoft.com/office/drawing/2014/main" id="{FD42D1B4-1559-4AB7-83EC-9463D46DF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30" y="2066480"/>
                <a:ext cx="2431628" cy="480773"/>
              </a:xfrm>
              <a:prstGeom prst="rect">
                <a:avLst/>
              </a:prstGeom>
              <a:blipFill>
                <a:blip r:embed="rId3"/>
                <a:stretch>
                  <a:fillRect l="-2513" b="-15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A4D0DA6-13EA-4838-A44E-984666001F09}"/>
                  </a:ext>
                </a:extLst>
              </p:cNvPr>
              <p:cNvSpPr/>
              <p:nvPr/>
            </p:nvSpPr>
            <p:spPr>
              <a:xfrm>
                <a:off x="720006" y="2700189"/>
                <a:ext cx="4216731" cy="1050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A4D0DA6-13EA-4838-A44E-984666001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6" y="2700189"/>
                <a:ext cx="4216731" cy="1050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B1C29EB-B5A5-47DF-B23C-3BCC5C13D3E8}"/>
                  </a:ext>
                </a:extLst>
              </p:cNvPr>
              <p:cNvSpPr/>
              <p:nvPr/>
            </p:nvSpPr>
            <p:spPr>
              <a:xfrm>
                <a:off x="5552516" y="2983648"/>
                <a:ext cx="2812628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B1C29EB-B5A5-47DF-B23C-3BCC5C13D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6" y="2983648"/>
                <a:ext cx="28126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向右箭號 13">
            <a:extLst>
              <a:ext uri="{FF2B5EF4-FFF2-40B4-BE49-F238E27FC236}">
                <a16:creationId xmlns:a16="http://schemas.microsoft.com/office/drawing/2014/main" id="{5E13B773-BEE8-45FF-8FDB-8D6B028CAAB5}"/>
              </a:ext>
            </a:extLst>
          </p:cNvPr>
          <p:cNvSpPr/>
          <p:nvPr/>
        </p:nvSpPr>
        <p:spPr>
          <a:xfrm>
            <a:off x="4969362" y="2951415"/>
            <a:ext cx="50111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14F12EC-A689-4B07-9D67-36C56194B954}"/>
                  </a:ext>
                </a:extLst>
              </p:cNvPr>
              <p:cNvSpPr/>
              <p:nvPr/>
            </p:nvSpPr>
            <p:spPr>
              <a:xfrm>
                <a:off x="720005" y="3624119"/>
                <a:ext cx="4210127" cy="1050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14F12EC-A689-4B07-9D67-36C56194B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5" y="3624119"/>
                <a:ext cx="4210127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BA211C0-9341-46FC-9CB0-E45943B99A32}"/>
                  </a:ext>
                </a:extLst>
              </p:cNvPr>
              <p:cNvSpPr/>
              <p:nvPr/>
            </p:nvSpPr>
            <p:spPr>
              <a:xfrm>
                <a:off x="5552516" y="3889505"/>
                <a:ext cx="2803395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BA211C0-9341-46FC-9CB0-E45943B99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6" y="3889505"/>
                <a:ext cx="2803395" cy="461665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向右箭號 13">
            <a:extLst>
              <a:ext uri="{FF2B5EF4-FFF2-40B4-BE49-F238E27FC236}">
                <a16:creationId xmlns:a16="http://schemas.microsoft.com/office/drawing/2014/main" id="{21CFB227-A8BC-452A-BA11-FFF766275191}"/>
              </a:ext>
            </a:extLst>
          </p:cNvPr>
          <p:cNvSpPr/>
          <p:nvPr/>
        </p:nvSpPr>
        <p:spPr>
          <a:xfrm>
            <a:off x="4968407" y="3889506"/>
            <a:ext cx="50111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EEC9569-48E6-45B1-BA67-FBD3D5CEDD7C}"/>
                  </a:ext>
                </a:extLst>
              </p:cNvPr>
              <p:cNvSpPr/>
              <p:nvPr/>
            </p:nvSpPr>
            <p:spPr>
              <a:xfrm>
                <a:off x="792014" y="4974448"/>
                <a:ext cx="2778196" cy="1500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b="1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所有样本的梯度</a:t>
                </a:r>
                <a:endParaRPr lang="en-US" altLang="zh-CN" b="1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zh-TW" alt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EEC9569-48E6-45B1-BA67-FBD3D5CED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14" y="4974448"/>
                <a:ext cx="2778196" cy="1500154"/>
              </a:xfrm>
              <a:prstGeom prst="rect">
                <a:avLst/>
              </a:prstGeom>
              <a:blipFill>
                <a:blip r:embed="rId8"/>
                <a:stretch>
                  <a:fillRect l="-658" t="-4878" r="-2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7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9217024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A99F80-44D4-425A-A5C3-5DA4C67F76BF}"/>
              </a:ext>
            </a:extLst>
          </p:cNvPr>
          <p:cNvSpPr txBox="1"/>
          <p:nvPr/>
        </p:nvSpPr>
        <p:spPr>
          <a:xfrm>
            <a:off x="431974" y="1116013"/>
            <a:ext cx="7272808" cy="660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随机梯度下降</a:t>
            </a:r>
            <a:endParaRPr lang="zh-CN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EEC9569-48E6-45B1-BA67-FBD3D5CEDD7C}"/>
                  </a:ext>
                </a:extLst>
              </p:cNvPr>
              <p:cNvSpPr/>
              <p:nvPr/>
            </p:nvSpPr>
            <p:spPr>
              <a:xfrm>
                <a:off x="936030" y="2038446"/>
                <a:ext cx="277819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b="1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任意样本的梯度</a:t>
                </a:r>
                <a:endParaRPr lang="en-US" altLang="zh-CN" b="1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TW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EEC9569-48E6-45B1-BA67-FBD3D5CED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30" y="2038446"/>
                <a:ext cx="2778196" cy="830997"/>
              </a:xfrm>
              <a:prstGeom prst="rect">
                <a:avLst/>
              </a:prstGeom>
              <a:blipFill>
                <a:blip r:embed="rId3"/>
                <a:stretch>
                  <a:fillRect l="-659" t="-8759" r="-3077" b="-10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4">
            <a:extLst>
              <a:ext uri="{FF2B5EF4-FFF2-40B4-BE49-F238E27FC236}">
                <a16:creationId xmlns:a16="http://schemas.microsoft.com/office/drawing/2014/main" id="{B005314C-AA5B-4FA5-AD78-B3BDA80F2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21" y="3131182"/>
            <a:ext cx="4800001" cy="3600000"/>
          </a:xfrm>
          <a:prstGeom prst="rect">
            <a:avLst/>
          </a:prstGeom>
        </p:spPr>
      </p:pic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5B33B3D4-2972-453D-AB76-783F46E7C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0" y="3161742"/>
            <a:ext cx="4800000" cy="3600000"/>
          </a:xfrm>
          <a:prstGeom prst="rect">
            <a:avLst/>
          </a:prstGeom>
        </p:spPr>
      </p:pic>
      <p:sp>
        <p:nvSpPr>
          <p:cNvPr id="18" name="文字方塊 5">
            <a:extLst>
              <a:ext uri="{FF2B5EF4-FFF2-40B4-BE49-F238E27FC236}">
                <a16:creationId xmlns:a16="http://schemas.microsoft.com/office/drawing/2014/main" id="{AEEFCC6C-7A65-4C49-9162-A6EB222A048F}"/>
              </a:ext>
            </a:extLst>
          </p:cNvPr>
          <p:cNvSpPr txBox="1"/>
          <p:nvPr/>
        </p:nvSpPr>
        <p:spPr>
          <a:xfrm>
            <a:off x="1255670" y="2808589"/>
            <a:ext cx="34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Gradient Descent</a:t>
            </a:r>
            <a:endParaRPr lang="zh-TW" altLang="en-US" sz="2400" b="1" i="1" u="sng" dirty="0"/>
          </a:p>
        </p:txBody>
      </p:sp>
      <p:sp>
        <p:nvSpPr>
          <p:cNvPr id="19" name="文字方塊 6">
            <a:extLst>
              <a:ext uri="{FF2B5EF4-FFF2-40B4-BE49-F238E27FC236}">
                <a16:creationId xmlns:a16="http://schemas.microsoft.com/office/drawing/2014/main" id="{6C266816-27D2-46EA-9F85-7BC9C7649C1E}"/>
              </a:ext>
            </a:extLst>
          </p:cNvPr>
          <p:cNvSpPr txBox="1"/>
          <p:nvPr/>
        </p:nvSpPr>
        <p:spPr>
          <a:xfrm>
            <a:off x="5083447" y="2811231"/>
            <a:ext cx="379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Stochastic Gradient Descent</a:t>
            </a:r>
            <a:endParaRPr lang="zh-TW" altLang="en-US" sz="2400" b="1" i="1" u="sng" dirty="0"/>
          </a:p>
        </p:txBody>
      </p:sp>
    </p:spTree>
    <p:extLst>
      <p:ext uri="{BB962C8B-B14F-4D97-AF65-F5344CB8AC3E}">
        <p14:creationId xmlns:p14="http://schemas.microsoft.com/office/powerpoint/2010/main" val="97711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9217024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A99F80-44D4-425A-A5C3-5DA4C67F76BF}"/>
              </a:ext>
            </a:extLst>
          </p:cNvPr>
          <p:cNvSpPr txBox="1"/>
          <p:nvPr/>
        </p:nvSpPr>
        <p:spPr>
          <a:xfrm>
            <a:off x="431974" y="1116013"/>
            <a:ext cx="7272808" cy="660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批量梯度下降</a:t>
            </a:r>
            <a:endParaRPr lang="zh-CN" altLang="en-US" b="1" dirty="0">
              <a:latin typeface="Cambria Math" panose="020405030504060302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455F822-4514-42B6-BCDC-1620C5D31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1" y="1878563"/>
            <a:ext cx="4442474" cy="46096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E1B6732-902D-4ECD-9303-953C6C45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518" y="395933"/>
            <a:ext cx="4415499" cy="638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9217024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A99F80-44D4-425A-A5C3-5DA4C67F76BF}"/>
              </a:ext>
            </a:extLst>
          </p:cNvPr>
          <p:cNvSpPr txBox="1"/>
          <p:nvPr/>
        </p:nvSpPr>
        <p:spPr>
          <a:xfrm>
            <a:off x="431974" y="1116013"/>
            <a:ext cx="7272808" cy="547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收敛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106769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凸函数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106769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</a:rPr>
              <a:t>非光滑函数</a:t>
            </a:r>
            <a:endParaRPr lang="en-US" altLang="zh-CN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106769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</a:rPr>
              <a:t>非凸函数</a:t>
            </a:r>
            <a:endParaRPr lang="en-US" altLang="zh-CN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1678184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9" name="群組 16">
            <a:extLst>
              <a:ext uri="{FF2B5EF4-FFF2-40B4-BE49-F238E27FC236}">
                <a16:creationId xmlns:a16="http://schemas.microsoft.com/office/drawing/2014/main" id="{42B9B769-98F3-4F14-987B-C9FB19CD2D05}"/>
              </a:ext>
            </a:extLst>
          </p:cNvPr>
          <p:cNvGrpSpPr/>
          <p:nvPr/>
        </p:nvGrpSpPr>
        <p:grpSpPr>
          <a:xfrm>
            <a:off x="2153904" y="1116013"/>
            <a:ext cx="3828947" cy="2987766"/>
            <a:chOff x="114404" y="2251401"/>
            <a:chExt cx="5773763" cy="4505325"/>
          </a:xfrm>
        </p:grpSpPr>
        <p:pic>
          <p:nvPicPr>
            <p:cNvPr id="10" name="圖片 3">
              <a:extLst>
                <a:ext uri="{FF2B5EF4-FFF2-40B4-BE49-F238E27FC236}">
                  <a16:creationId xmlns:a16="http://schemas.microsoft.com/office/drawing/2014/main" id="{18E1C404-3A6D-4776-BBCE-B48F85A6C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92" y="2251401"/>
              <a:ext cx="5514975" cy="4505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4">
                  <a:extLst>
                    <a:ext uri="{FF2B5EF4-FFF2-40B4-BE49-F238E27FC236}">
                      <a16:creationId xmlns:a16="http://schemas.microsoft.com/office/drawing/2014/main" id="{91A3C058-72EF-42E2-8A13-801CAD209CF0}"/>
                    </a:ext>
                  </a:extLst>
                </p:cNvPr>
                <p:cNvSpPr txBox="1"/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TW" altLang="en-US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30000" b="-42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5">
                  <a:extLst>
                    <a:ext uri="{FF2B5EF4-FFF2-40B4-BE49-F238E27FC236}">
                      <a16:creationId xmlns:a16="http://schemas.microsoft.com/office/drawing/2014/main" id="{2BCE2B72-DCB7-451D-AE79-1B6C46FE78C7}"/>
                    </a:ext>
                  </a:extLst>
                </p:cNvPr>
                <p:cNvSpPr txBox="1"/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6">
                  <a:extLst>
                    <a:ext uri="{FF2B5EF4-FFF2-40B4-BE49-F238E27FC236}">
                      <a16:creationId xmlns:a16="http://schemas.microsoft.com/office/drawing/2014/main" id="{491DF2B6-ADC9-4A6D-95B4-ED5399F86F32}"/>
                    </a:ext>
                  </a:extLst>
                </p:cNvPr>
                <p:cNvSpPr txBox="1"/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橢圓 7">
              <a:extLst>
                <a:ext uri="{FF2B5EF4-FFF2-40B4-BE49-F238E27FC236}">
                  <a16:creationId xmlns:a16="http://schemas.microsoft.com/office/drawing/2014/main" id="{0D89F058-1320-4CB3-98C8-31678695D7E9}"/>
                </a:ext>
              </a:extLst>
            </p:cNvPr>
            <p:cNvSpPr/>
            <p:nvPr/>
          </p:nvSpPr>
          <p:spPr>
            <a:xfrm>
              <a:off x="2365886" y="3390296"/>
              <a:ext cx="171366" cy="171366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15" name="直線單箭頭接點 8">
              <a:extLst>
                <a:ext uri="{FF2B5EF4-FFF2-40B4-BE49-F238E27FC236}">
                  <a16:creationId xmlns:a16="http://schemas.microsoft.com/office/drawing/2014/main" id="{7F378A9D-8C66-489D-BD82-A4F1C070A935}"/>
                </a:ext>
              </a:extLst>
            </p:cNvPr>
            <p:cNvCxnSpPr/>
            <p:nvPr/>
          </p:nvCxnSpPr>
          <p:spPr>
            <a:xfrm flipH="1">
              <a:off x="4070548" y="4332706"/>
              <a:ext cx="123496" cy="31088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直線單箭頭接點 9">
              <a:extLst>
                <a:ext uri="{FF2B5EF4-FFF2-40B4-BE49-F238E27FC236}">
                  <a16:creationId xmlns:a16="http://schemas.microsoft.com/office/drawing/2014/main" id="{652985E9-B352-4F4D-8FEB-54190755115C}"/>
                </a:ext>
              </a:extLst>
            </p:cNvPr>
            <p:cNvCxnSpPr/>
            <p:nvPr/>
          </p:nvCxnSpPr>
          <p:spPr>
            <a:xfrm>
              <a:off x="2457119" y="4001294"/>
              <a:ext cx="40066" cy="28732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直線單箭頭接點 10">
              <a:extLst>
                <a:ext uri="{FF2B5EF4-FFF2-40B4-BE49-F238E27FC236}">
                  <a16:creationId xmlns:a16="http://schemas.microsoft.com/office/drawing/2014/main" id="{8C4B5D54-390B-41DA-A9E3-97E2B76B6AA6}"/>
                </a:ext>
              </a:extLst>
            </p:cNvPr>
            <p:cNvCxnSpPr/>
            <p:nvPr/>
          </p:nvCxnSpPr>
          <p:spPr>
            <a:xfrm>
              <a:off x="2478009" y="4293789"/>
              <a:ext cx="37251" cy="25436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直線單箭頭接點 11">
              <a:extLst>
                <a:ext uri="{FF2B5EF4-FFF2-40B4-BE49-F238E27FC236}">
                  <a16:creationId xmlns:a16="http://schemas.microsoft.com/office/drawing/2014/main" id="{31589B7C-9BD9-472D-B343-6F0FCCCE6879}"/>
                </a:ext>
              </a:extLst>
            </p:cNvPr>
            <p:cNvCxnSpPr/>
            <p:nvPr/>
          </p:nvCxnSpPr>
          <p:spPr>
            <a:xfrm>
              <a:off x="2515260" y="4548150"/>
              <a:ext cx="68788" cy="27178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橢圓 12">
              <a:extLst>
                <a:ext uri="{FF2B5EF4-FFF2-40B4-BE49-F238E27FC236}">
                  <a16:creationId xmlns:a16="http://schemas.microsoft.com/office/drawing/2014/main" id="{765AD54E-C039-4447-9F5D-DC127A5AC1B0}"/>
                </a:ext>
              </a:extLst>
            </p:cNvPr>
            <p:cNvSpPr/>
            <p:nvPr/>
          </p:nvSpPr>
          <p:spPr>
            <a:xfrm>
              <a:off x="4108671" y="4202936"/>
              <a:ext cx="171366" cy="171366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20" name="直線單箭頭接點 13">
              <a:extLst>
                <a:ext uri="{FF2B5EF4-FFF2-40B4-BE49-F238E27FC236}">
                  <a16:creationId xmlns:a16="http://schemas.microsoft.com/office/drawing/2014/main" id="{685BF355-573E-4B3E-B0F1-22BEE7D31556}"/>
                </a:ext>
              </a:extLst>
            </p:cNvPr>
            <p:cNvCxnSpPr/>
            <p:nvPr/>
          </p:nvCxnSpPr>
          <p:spPr>
            <a:xfrm>
              <a:off x="2436981" y="3514068"/>
              <a:ext cx="0" cy="48722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線單箭頭接點 14">
              <a:extLst>
                <a:ext uri="{FF2B5EF4-FFF2-40B4-BE49-F238E27FC236}">
                  <a16:creationId xmlns:a16="http://schemas.microsoft.com/office/drawing/2014/main" id="{D8B778D0-658D-4266-8418-6B45EDE422C4}"/>
                </a:ext>
              </a:extLst>
            </p:cNvPr>
            <p:cNvCxnSpPr/>
            <p:nvPr/>
          </p:nvCxnSpPr>
          <p:spPr>
            <a:xfrm flipH="1">
              <a:off x="3967720" y="4657575"/>
              <a:ext cx="102828" cy="1746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線單箭頭接點 15">
              <a:extLst>
                <a:ext uri="{FF2B5EF4-FFF2-40B4-BE49-F238E27FC236}">
                  <a16:creationId xmlns:a16="http://schemas.microsoft.com/office/drawing/2014/main" id="{F2C22E72-FBA8-4C20-8901-67CE4A1C0C70}"/>
                </a:ext>
              </a:extLst>
            </p:cNvPr>
            <p:cNvCxnSpPr/>
            <p:nvPr/>
          </p:nvCxnSpPr>
          <p:spPr>
            <a:xfrm flipH="1">
              <a:off x="3881445" y="4815940"/>
              <a:ext cx="102828" cy="1746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6972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蓝白系\鲁扬扬 (34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209" b="26171"/>
          <a:stretch/>
        </p:blipFill>
        <p:spPr bwMode="auto">
          <a:xfrm flipH="1">
            <a:off x="-1" y="0"/>
            <a:ext cx="9100280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">
            <a:extLst>
              <a:ext uri="{FF2B5EF4-FFF2-40B4-BE49-F238E27FC236}">
                <a16:creationId xmlns:a16="http://schemas.microsoft.com/office/drawing/2014/main" id="{4A908C9D-F88D-4F13-BF9C-AB7924A5B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13770" y="-1"/>
            <a:ext cx="10265612" cy="6840539"/>
          </a:xfrm>
          <a:prstGeom prst="parallelogram">
            <a:avLst>
              <a:gd name="adj" fmla="val 426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91289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绪论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52E1C6-1BFD-47F9-A11D-E1B649068CE8}"/>
              </a:ext>
            </a:extLst>
          </p:cNvPr>
          <p:cNvSpPr txBox="1"/>
          <p:nvPr/>
        </p:nvSpPr>
        <p:spPr>
          <a:xfrm>
            <a:off x="4320406" y="827981"/>
            <a:ext cx="7658976" cy="286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机器学习三要素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53392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方法 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 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模型 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 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策略 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 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算法</a:t>
            </a:r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marL="953392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选择什么模型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53392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Loss function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怎么定义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53392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什么方法求解参数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27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9217024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A99F80-44D4-425A-A5C3-5DA4C67F76BF}"/>
                  </a:ext>
                </a:extLst>
              </p:cNvPr>
              <p:cNvSpPr txBox="1"/>
              <p:nvPr/>
            </p:nvSpPr>
            <p:spPr>
              <a:xfrm>
                <a:off x="431974" y="1116013"/>
                <a:ext cx="10153128" cy="5045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近端梯度下降法</a:t>
                </a:r>
                <a:endParaRPr lang="en-US" altLang="zh-CN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梯度下降</a:t>
                </a:r>
                <a:endParaRPr lang="en-US" altLang="zh-CN" sz="2800" b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67692" lvl="1" indent="-457200">
                  <a:lnSpc>
                    <a:spcPct val="15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A99F80-44D4-425A-A5C3-5DA4C67F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4" y="1116013"/>
                <a:ext cx="10153128" cy="5045356"/>
              </a:xfrm>
              <a:prstGeom prst="rect">
                <a:avLst/>
              </a:prstGeom>
              <a:blipFill>
                <a:blip r:embed="rId3"/>
                <a:stretch>
                  <a:fillRect l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1B2AB3E-E568-489F-85BB-9517E853E336}"/>
                  </a:ext>
                </a:extLst>
              </p:cNvPr>
              <p:cNvSpPr/>
              <p:nvPr/>
            </p:nvSpPr>
            <p:spPr>
              <a:xfrm>
                <a:off x="680717" y="3276253"/>
                <a:ext cx="900100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1B2AB3E-E568-489F-85BB-9517E853E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17" y="3276253"/>
                <a:ext cx="9001000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0BA62A-5037-4156-AC6E-4861696D074E}"/>
                  </a:ext>
                </a:extLst>
              </p:cNvPr>
              <p:cNvSpPr/>
              <p:nvPr/>
            </p:nvSpPr>
            <p:spPr>
              <a:xfrm>
                <a:off x="215950" y="4664937"/>
                <a:ext cx="9001000" cy="915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limLow>
                            <m:limLow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p>
                                      </m:s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zh-CN" alt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𝛁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𝒇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0BA62A-5037-4156-AC6E-4861696D0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0" y="4664937"/>
                <a:ext cx="9001000" cy="9155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55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9217024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A99F80-44D4-425A-A5C3-5DA4C67F76BF}"/>
                  </a:ext>
                </a:extLst>
              </p:cNvPr>
              <p:cNvSpPr txBox="1"/>
              <p:nvPr/>
            </p:nvSpPr>
            <p:spPr>
              <a:xfrm>
                <a:off x="431974" y="1116013"/>
                <a:ext cx="10873208" cy="5151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近端梯度下降法</a:t>
                </a:r>
                <a:endParaRPr lang="en-US" altLang="zh-CN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800" b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𝒉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近端算子</a:t>
                </a: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𝒑𝒓𝒐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𝒉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𝒛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unc>
                      <m:func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A99F80-44D4-425A-A5C3-5DA4C67F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4" y="1116013"/>
                <a:ext cx="10873208" cy="5151988"/>
              </a:xfrm>
              <a:prstGeom prst="rect">
                <a:avLst/>
              </a:prstGeom>
              <a:blipFill>
                <a:blip r:embed="rId3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1B2AB3E-E568-489F-85BB-9517E853E336}"/>
                  </a:ext>
                </a:extLst>
              </p:cNvPr>
              <p:cNvSpPr/>
              <p:nvPr/>
            </p:nvSpPr>
            <p:spPr>
              <a:xfrm>
                <a:off x="680717" y="3282624"/>
                <a:ext cx="9001000" cy="670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1B2AB3E-E568-489F-85BB-9517E853E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17" y="3282624"/>
                <a:ext cx="9001000" cy="670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0BA62A-5037-4156-AC6E-4861696D074E}"/>
                  </a:ext>
                </a:extLst>
              </p:cNvPr>
              <p:cNvSpPr/>
              <p:nvPr/>
            </p:nvSpPr>
            <p:spPr>
              <a:xfrm>
                <a:off x="-576138" y="4570868"/>
                <a:ext cx="9001000" cy="778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p>
                                      </m:sSup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zh-CN" alt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𝛁</m:t>
                                      </m:r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𝒇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0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0BA62A-5037-4156-AC6E-4861696D0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6138" y="4570868"/>
                <a:ext cx="9001000" cy="77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7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9217024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A99F80-44D4-425A-A5C3-5DA4C67F76BF}"/>
                  </a:ext>
                </a:extLst>
              </p:cNvPr>
              <p:cNvSpPr txBox="1"/>
              <p:nvPr/>
            </p:nvSpPr>
            <p:spPr>
              <a:xfrm>
                <a:off x="431974" y="1116013"/>
                <a:ext cx="10873208" cy="423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𝒎𝒊𝒏</m:t>
                            </m:r>
                          </m:e>
                          <m:lim>
                            <m:r>
                              <a:rPr lang="en-US" altLang="zh-CN" sz="28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𝑿𝒘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sz="2800" b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近端梯度下降法</a:t>
                </a:r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近端算子：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𝒑𝒓𝒐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𝒉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𝒛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unc>
                      <m:func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𝒂𝒓𝒈𝒎𝒊𝒏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b="1" dirty="0">
                  <a:latin typeface="楷体" panose="02010609060101010101" pitchFamily="49" charset="-122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软阈值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2800" b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𝝀</m:t>
                        </m:r>
                        <m:r>
                          <a:rPr lang="en-US" altLang="zh-CN" sz="2800" b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𝒕</m:t>
                        </m:r>
                        <m:r>
                          <a:rPr lang="en-US" altLang="zh-CN" sz="2800" b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800" b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𝒘</m:t>
                        </m:r>
                        <m:r>
                          <a:rPr lang="en-US" altLang="zh-CN" sz="2800" b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sz="2800" b="1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A99F80-44D4-425A-A5C3-5DA4C67F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4" y="1116013"/>
                <a:ext cx="10873208" cy="4230645"/>
              </a:xfrm>
              <a:prstGeom prst="rect">
                <a:avLst/>
              </a:prstGeom>
              <a:blipFill>
                <a:blip r:embed="rId3"/>
                <a:stretch>
                  <a:fillRect l="-1009" b="-2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2EEF40-DC77-4558-9C86-02630C8FCAE1}"/>
                  </a:ext>
                </a:extLst>
              </p:cNvPr>
              <p:cNvSpPr/>
              <p:nvPr/>
            </p:nvSpPr>
            <p:spPr>
              <a:xfrm>
                <a:off x="3913367" y="3747392"/>
                <a:ext cx="4641079" cy="833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𝒂𝒓𝒈𝒎𝒊𝒏</m:t>
                              </m:r>
                            </m:e>
                            <m:li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𝝀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2EEF40-DC77-4558-9C86-02630C8FC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67" y="3747392"/>
                <a:ext cx="4641079" cy="833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3B293F2F-9EA4-47AF-A195-AFFC43479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0" y="5409616"/>
            <a:ext cx="4501677" cy="140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BACFFLobSXgWvG1AAGFGTZA3b46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75556" y="1363215"/>
            <a:ext cx="4332799" cy="45147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8963" y="1233362"/>
            <a:ext cx="6898342" cy="5398985"/>
          </a:xfrm>
          <a:prstGeom prst="rect">
            <a:avLst/>
          </a:prstGeom>
          <a:solidFill>
            <a:srgbClr val="019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L 形 3"/>
          <p:cNvSpPr/>
          <p:nvPr/>
        </p:nvSpPr>
        <p:spPr>
          <a:xfrm flipV="1">
            <a:off x="302458" y="1154821"/>
            <a:ext cx="616577" cy="938550"/>
          </a:xfrm>
          <a:prstGeom prst="corner">
            <a:avLst>
              <a:gd name="adj1" fmla="val 25694"/>
              <a:gd name="adj2" fmla="val 25694"/>
            </a:avLst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51209" y="1525096"/>
            <a:ext cx="3821266" cy="42303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10" name="组合 67">
            <a:extLst>
              <a:ext uri="{FF2B5EF4-FFF2-40B4-BE49-F238E27FC236}">
                <a16:creationId xmlns:a16="http://schemas.microsoft.com/office/drawing/2014/main" id="{44A0A209-6968-4DD4-831A-3FD66051D9A9}"/>
              </a:ext>
            </a:extLst>
          </p:cNvPr>
          <p:cNvGrpSpPr/>
          <p:nvPr/>
        </p:nvGrpSpPr>
        <p:grpSpPr>
          <a:xfrm rot="10800000">
            <a:off x="40128" y="291342"/>
            <a:ext cx="2716389" cy="660385"/>
            <a:chOff x="6424863" y="411496"/>
            <a:chExt cx="2042492" cy="496553"/>
          </a:xfrm>
          <a:solidFill>
            <a:srgbClr val="01988F"/>
          </a:solidFill>
        </p:grpSpPr>
        <p:sp>
          <p:nvSpPr>
            <p:cNvPr id="11" name="矩形 9">
              <a:extLst>
                <a:ext uri="{FF2B5EF4-FFF2-40B4-BE49-F238E27FC236}">
                  <a16:creationId xmlns:a16="http://schemas.microsoft.com/office/drawing/2014/main" id="{6F89D909-F39C-4DBC-AB3D-0C5C374E3BAA}"/>
                </a:ext>
              </a:extLst>
            </p:cNvPr>
            <p:cNvSpPr/>
            <p:nvPr/>
          </p:nvSpPr>
          <p:spPr>
            <a:xfrm>
              <a:off x="6424863" y="411496"/>
              <a:ext cx="2042492" cy="496553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114">
                <a:defRPr/>
              </a:pPr>
              <a:endParaRPr lang="zh-CN" altLang="en-US" sz="1795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83805F-B866-4E75-A511-1BB5DC56002C}"/>
                </a:ext>
              </a:extLst>
            </p:cNvPr>
            <p:cNvSpPr/>
            <p:nvPr/>
          </p:nvSpPr>
          <p:spPr>
            <a:xfrm rot="10800000">
              <a:off x="7171394" y="489512"/>
              <a:ext cx="1295961" cy="34645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912114">
                <a:defRPr/>
              </a:pPr>
              <a:r>
                <a:rPr lang="zh-CN" altLang="en-US" sz="2394" b="1" dirty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软阈值函数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8F6C2B-7D59-4179-9268-4787786A6233}"/>
                  </a:ext>
                </a:extLst>
              </p:cNvPr>
              <p:cNvSpPr txBox="1"/>
              <p:nvPr/>
            </p:nvSpPr>
            <p:spPr>
              <a:xfrm>
                <a:off x="872547" y="1439430"/>
                <a:ext cx="3332259" cy="564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8F6C2B-7D59-4179-9268-4787786A6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47" y="1439430"/>
                <a:ext cx="3332259" cy="564835"/>
              </a:xfrm>
              <a:prstGeom prst="rect">
                <a:avLst/>
              </a:prstGeom>
              <a:blipFill>
                <a:blip r:embed="rId3"/>
                <a:stretch>
                  <a:fillRect l="-183" b="-8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25D9D74-D007-4987-AB6B-7C25BD399B17}"/>
                  </a:ext>
                </a:extLst>
              </p:cNvPr>
              <p:cNvSpPr txBox="1"/>
              <p:nvPr/>
            </p:nvSpPr>
            <p:spPr>
              <a:xfrm>
                <a:off x="633463" y="2296464"/>
                <a:ext cx="5487143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独立优化函数</a:t>
                </a:r>
                <a:r>
                  <a:rPr lang="zh-CN" altLang="en-US" b="1" dirty="0"/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𝝀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25D9D74-D007-4987-AB6B-7C25BD399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63" y="2296464"/>
                <a:ext cx="5487143" cy="377667"/>
              </a:xfrm>
              <a:prstGeom prst="rect">
                <a:avLst/>
              </a:prstGeom>
              <a:blipFill>
                <a:blip r:embed="rId4"/>
                <a:stretch>
                  <a:fillRect l="-3444" t="-30645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C0AB60-0202-4A09-8D51-53B2EC783797}"/>
                  </a:ext>
                </a:extLst>
              </p:cNvPr>
              <p:cNvSpPr txBox="1"/>
              <p:nvPr/>
            </p:nvSpPr>
            <p:spPr>
              <a:xfrm>
                <a:off x="610746" y="2890338"/>
                <a:ext cx="5871800" cy="537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假设</a:t>
                </a:r>
                <a:r>
                  <a:rPr lang="en-US" altLang="zh-CN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不为</a:t>
                </a:r>
                <a:r>
                  <a:rPr lang="en-US" altLang="zh-CN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时进行求导：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𝒔𝒊𝒈𝒏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C0AB60-0202-4A09-8D51-53B2EC78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46" y="2890338"/>
                <a:ext cx="5871800" cy="537968"/>
              </a:xfrm>
              <a:prstGeom prst="rect">
                <a:avLst/>
              </a:prstGeom>
              <a:blipFill>
                <a:blip r:embed="rId5"/>
                <a:stretch>
                  <a:fillRect l="-3115" t="-5682" b="-14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BD45F6-C81A-4385-9969-504DF3B48736}"/>
                  </a:ext>
                </a:extLst>
              </p:cNvPr>
              <p:cNvSpPr txBox="1"/>
              <p:nvPr/>
            </p:nvSpPr>
            <p:spPr>
              <a:xfrm>
                <a:off x="633463" y="3632068"/>
                <a:ext cx="5487143" cy="1613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b="1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&lt;−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b="1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BD45F6-C81A-4385-9969-504DF3B4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63" y="3632068"/>
                <a:ext cx="5487143" cy="16139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BACFFLobSXgWvG1AAGFGTZA3b46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75556" y="1363215"/>
            <a:ext cx="4332799" cy="45147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8963" y="1233362"/>
            <a:ext cx="6898342" cy="5398985"/>
          </a:xfrm>
          <a:prstGeom prst="rect">
            <a:avLst/>
          </a:prstGeom>
          <a:solidFill>
            <a:srgbClr val="019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L 形 3"/>
          <p:cNvSpPr/>
          <p:nvPr/>
        </p:nvSpPr>
        <p:spPr>
          <a:xfrm flipV="1">
            <a:off x="302458" y="1154821"/>
            <a:ext cx="616577" cy="938550"/>
          </a:xfrm>
          <a:prstGeom prst="corner">
            <a:avLst>
              <a:gd name="adj1" fmla="val 25694"/>
              <a:gd name="adj2" fmla="val 25694"/>
            </a:avLst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51209" y="1525096"/>
            <a:ext cx="3821266" cy="42303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10" name="组合 67">
            <a:extLst>
              <a:ext uri="{FF2B5EF4-FFF2-40B4-BE49-F238E27FC236}">
                <a16:creationId xmlns:a16="http://schemas.microsoft.com/office/drawing/2014/main" id="{44A0A209-6968-4DD4-831A-3FD66051D9A9}"/>
              </a:ext>
            </a:extLst>
          </p:cNvPr>
          <p:cNvGrpSpPr/>
          <p:nvPr/>
        </p:nvGrpSpPr>
        <p:grpSpPr>
          <a:xfrm rot="10800000">
            <a:off x="40128" y="291342"/>
            <a:ext cx="2716389" cy="660385"/>
            <a:chOff x="6424863" y="411496"/>
            <a:chExt cx="2042492" cy="496553"/>
          </a:xfrm>
          <a:solidFill>
            <a:srgbClr val="01988F"/>
          </a:solidFill>
        </p:grpSpPr>
        <p:sp>
          <p:nvSpPr>
            <p:cNvPr id="11" name="矩形 9">
              <a:extLst>
                <a:ext uri="{FF2B5EF4-FFF2-40B4-BE49-F238E27FC236}">
                  <a16:creationId xmlns:a16="http://schemas.microsoft.com/office/drawing/2014/main" id="{6F89D909-F39C-4DBC-AB3D-0C5C374E3BAA}"/>
                </a:ext>
              </a:extLst>
            </p:cNvPr>
            <p:cNvSpPr/>
            <p:nvPr/>
          </p:nvSpPr>
          <p:spPr>
            <a:xfrm>
              <a:off x="6424863" y="411496"/>
              <a:ext cx="2042492" cy="496553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114">
                <a:defRPr/>
              </a:pPr>
              <a:endParaRPr lang="zh-CN" altLang="en-US" sz="1795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83805F-B866-4E75-A511-1BB5DC56002C}"/>
                </a:ext>
              </a:extLst>
            </p:cNvPr>
            <p:cNvSpPr/>
            <p:nvPr/>
          </p:nvSpPr>
          <p:spPr>
            <a:xfrm rot="10800000">
              <a:off x="7171394" y="489512"/>
              <a:ext cx="1295961" cy="34645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912114">
                <a:defRPr/>
              </a:pPr>
              <a:r>
                <a:rPr lang="zh-CN" altLang="en-US" sz="2394" b="1" dirty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软阈值函数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25D9D74-D007-4987-AB6B-7C25BD399B17}"/>
                  </a:ext>
                </a:extLst>
              </p:cNvPr>
              <p:cNvSpPr txBox="1"/>
              <p:nvPr/>
            </p:nvSpPr>
            <p:spPr>
              <a:xfrm>
                <a:off x="633463" y="1559861"/>
                <a:ext cx="3902967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25D9D74-D007-4987-AB6B-7C25BD399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63" y="1559861"/>
                <a:ext cx="3902967" cy="377667"/>
              </a:xfrm>
              <a:prstGeom prst="rect">
                <a:avLst/>
              </a:prstGeom>
              <a:blipFill>
                <a:blip r:embed="rId3"/>
                <a:stretch>
                  <a:fillRect l="-3750" t="-1613" b="-3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C0AB60-0202-4A09-8D51-53B2EC783797}"/>
                  </a:ext>
                </a:extLst>
              </p:cNvPr>
              <p:cNvSpPr txBox="1"/>
              <p:nvPr/>
            </p:nvSpPr>
            <p:spPr>
              <a:xfrm>
                <a:off x="4536430" y="2156675"/>
                <a:ext cx="2516715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𝒔𝒊𝒈𝒏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C0AB60-0202-4A09-8D51-53B2EC78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30" y="2156675"/>
                <a:ext cx="2516715" cy="70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BD45F6-C81A-4385-9969-504DF3B48736}"/>
                  </a:ext>
                </a:extLst>
              </p:cNvPr>
              <p:cNvSpPr txBox="1"/>
              <p:nvPr/>
            </p:nvSpPr>
            <p:spPr>
              <a:xfrm>
                <a:off x="402344" y="3147656"/>
                <a:ext cx="7140614" cy="26386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b="1" dirty="0"/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，矛盾</a:t>
                </a:r>
                <a:endParaRPr lang="en-US" altLang="zh-CN" b="1" dirty="0"/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表示负无穷到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0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单调递减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，此时极值小于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BD45F6-C81A-4385-9969-504DF3B4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4" y="3147656"/>
                <a:ext cx="7140614" cy="2638671"/>
              </a:xfrm>
              <a:prstGeom prst="rect">
                <a:avLst/>
              </a:prstGeom>
              <a:blipFill>
                <a:blip r:embed="rId5"/>
                <a:stretch>
                  <a:fillRect b="-3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0D96D9-BE42-4473-834C-F0C214CA765C}"/>
                  </a:ext>
                </a:extLst>
              </p:cNvPr>
              <p:cNvSpPr txBox="1"/>
              <p:nvPr/>
            </p:nvSpPr>
            <p:spPr>
              <a:xfrm>
                <a:off x="610746" y="2154431"/>
                <a:ext cx="362554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dirty="0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zh-CN" altLang="en-US" b="1" i="1" dirty="0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𝒔𝒊𝒈𝒏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0D96D9-BE42-4473-834C-F0C214CA7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46" y="2154431"/>
                <a:ext cx="3625543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3B7BC9C-8194-4770-9E44-96EAEB012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046" y="5821198"/>
            <a:ext cx="6087095" cy="67096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17373375-FA0B-4FE2-9E8B-423D6ED5C2B9}"/>
              </a:ext>
            </a:extLst>
          </p:cNvPr>
          <p:cNvSpPr/>
          <p:nvPr/>
        </p:nvSpPr>
        <p:spPr>
          <a:xfrm>
            <a:off x="1772571" y="3212133"/>
            <a:ext cx="812375" cy="44571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6FE74-D115-4059-81DF-4E9F4F3877BC}"/>
                  </a:ext>
                </a:extLst>
              </p:cNvPr>
              <p:cNvSpPr/>
              <p:nvPr/>
            </p:nvSpPr>
            <p:spPr>
              <a:xfrm>
                <a:off x="2756517" y="2962685"/>
                <a:ext cx="1540806" cy="79233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num>
                        <m:den>
                          <m:r>
                            <a:rPr lang="en-US" altLang="zh-CN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6FE74-D115-4059-81DF-4E9F4F387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17" y="2962685"/>
                <a:ext cx="1540806" cy="7923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6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BACFFLobSXgWvG1AAGFGTZA3b46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75556" y="1363215"/>
            <a:ext cx="4332799" cy="45147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8963" y="1233362"/>
            <a:ext cx="6898342" cy="5398985"/>
          </a:xfrm>
          <a:prstGeom prst="rect">
            <a:avLst/>
          </a:prstGeom>
          <a:solidFill>
            <a:srgbClr val="019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L 形 3"/>
          <p:cNvSpPr/>
          <p:nvPr/>
        </p:nvSpPr>
        <p:spPr>
          <a:xfrm flipV="1">
            <a:off x="302458" y="1154821"/>
            <a:ext cx="616577" cy="938550"/>
          </a:xfrm>
          <a:prstGeom prst="corner">
            <a:avLst>
              <a:gd name="adj1" fmla="val 25694"/>
              <a:gd name="adj2" fmla="val 25694"/>
            </a:avLst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51209" y="1525096"/>
            <a:ext cx="3821266" cy="42303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10" name="组合 67">
            <a:extLst>
              <a:ext uri="{FF2B5EF4-FFF2-40B4-BE49-F238E27FC236}">
                <a16:creationId xmlns:a16="http://schemas.microsoft.com/office/drawing/2014/main" id="{44A0A209-6968-4DD4-831A-3FD66051D9A9}"/>
              </a:ext>
            </a:extLst>
          </p:cNvPr>
          <p:cNvGrpSpPr/>
          <p:nvPr/>
        </p:nvGrpSpPr>
        <p:grpSpPr>
          <a:xfrm rot="10800000">
            <a:off x="40128" y="291342"/>
            <a:ext cx="2716389" cy="660385"/>
            <a:chOff x="6424863" y="411496"/>
            <a:chExt cx="2042492" cy="496553"/>
          </a:xfrm>
          <a:solidFill>
            <a:srgbClr val="01988F"/>
          </a:solidFill>
        </p:grpSpPr>
        <p:sp>
          <p:nvSpPr>
            <p:cNvPr id="11" name="矩形 9">
              <a:extLst>
                <a:ext uri="{FF2B5EF4-FFF2-40B4-BE49-F238E27FC236}">
                  <a16:creationId xmlns:a16="http://schemas.microsoft.com/office/drawing/2014/main" id="{6F89D909-F39C-4DBC-AB3D-0C5C374E3BAA}"/>
                </a:ext>
              </a:extLst>
            </p:cNvPr>
            <p:cNvSpPr/>
            <p:nvPr/>
          </p:nvSpPr>
          <p:spPr>
            <a:xfrm>
              <a:off x="6424863" y="411496"/>
              <a:ext cx="2042492" cy="496553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114">
                <a:defRPr/>
              </a:pPr>
              <a:endParaRPr lang="zh-CN" altLang="en-US" sz="1795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83805F-B866-4E75-A511-1BB5DC56002C}"/>
                </a:ext>
              </a:extLst>
            </p:cNvPr>
            <p:cNvSpPr/>
            <p:nvPr/>
          </p:nvSpPr>
          <p:spPr>
            <a:xfrm rot="10800000">
              <a:off x="7171394" y="489512"/>
              <a:ext cx="1295961" cy="34645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912114">
                <a:defRPr/>
              </a:pPr>
              <a:r>
                <a:rPr lang="zh-CN" altLang="en-US" sz="2394" b="1" dirty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软阈值函数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25D9D74-D007-4987-AB6B-7C25BD399B17}"/>
                  </a:ext>
                </a:extLst>
              </p:cNvPr>
              <p:cNvSpPr txBox="1"/>
              <p:nvPr/>
            </p:nvSpPr>
            <p:spPr>
              <a:xfrm>
                <a:off x="633463" y="1559861"/>
                <a:ext cx="3902967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25D9D74-D007-4987-AB6B-7C25BD399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63" y="1559861"/>
                <a:ext cx="3902967" cy="377667"/>
              </a:xfrm>
              <a:prstGeom prst="rect">
                <a:avLst/>
              </a:prstGeom>
              <a:blipFill>
                <a:blip r:embed="rId3"/>
                <a:stretch>
                  <a:fillRect l="-3750" t="-1613" b="-3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C0AB60-0202-4A09-8D51-53B2EC783797}"/>
                  </a:ext>
                </a:extLst>
              </p:cNvPr>
              <p:cNvSpPr txBox="1"/>
              <p:nvPr/>
            </p:nvSpPr>
            <p:spPr>
              <a:xfrm>
                <a:off x="4536430" y="2156675"/>
                <a:ext cx="2516715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𝒔𝒊𝒈𝒏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C0AB60-0202-4A09-8D51-53B2EC78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30" y="2156675"/>
                <a:ext cx="2516715" cy="70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BD45F6-C81A-4385-9969-504DF3B48736}"/>
                  </a:ext>
                </a:extLst>
              </p:cNvPr>
              <p:cNvSpPr txBox="1"/>
              <p:nvPr/>
            </p:nvSpPr>
            <p:spPr>
              <a:xfrm>
                <a:off x="402344" y="3147656"/>
                <a:ext cx="7140614" cy="26386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+mj-lt"/>
                  <a:buAutoNum type="alphaUcPeriod" startAt="2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&lt;−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b="1" dirty="0"/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，矛盾</a:t>
                </a:r>
                <a:endParaRPr lang="en-US" altLang="zh-CN" b="1" dirty="0"/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表示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0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到正无穷递增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，此时极值小于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BD45F6-C81A-4385-9969-504DF3B4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4" y="3147656"/>
                <a:ext cx="7140614" cy="2638671"/>
              </a:xfrm>
              <a:prstGeom prst="rect">
                <a:avLst/>
              </a:prstGeom>
              <a:blipFill>
                <a:blip r:embed="rId5"/>
                <a:stretch>
                  <a:fillRect b="-3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0D96D9-BE42-4473-834C-F0C214CA765C}"/>
                  </a:ext>
                </a:extLst>
              </p:cNvPr>
              <p:cNvSpPr txBox="1"/>
              <p:nvPr/>
            </p:nvSpPr>
            <p:spPr>
              <a:xfrm>
                <a:off x="610746" y="2154431"/>
                <a:ext cx="362554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dirty="0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zh-CN" altLang="en-US" b="1" i="1" dirty="0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𝒔𝒊𝒈𝒏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0D96D9-BE42-4473-834C-F0C214CA7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46" y="2154431"/>
                <a:ext cx="3625543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17373375-FA0B-4FE2-9E8B-423D6ED5C2B9}"/>
              </a:ext>
            </a:extLst>
          </p:cNvPr>
          <p:cNvSpPr/>
          <p:nvPr/>
        </p:nvSpPr>
        <p:spPr>
          <a:xfrm>
            <a:off x="2160166" y="3212133"/>
            <a:ext cx="812375" cy="44571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6FE74-D115-4059-81DF-4E9F4F3877BC}"/>
                  </a:ext>
                </a:extLst>
              </p:cNvPr>
              <p:cNvSpPr/>
              <p:nvPr/>
            </p:nvSpPr>
            <p:spPr>
              <a:xfrm>
                <a:off x="3144112" y="2962685"/>
                <a:ext cx="1540806" cy="79233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num>
                        <m:den>
                          <m:r>
                            <a:rPr lang="en-US" altLang="zh-CN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6FE74-D115-4059-81DF-4E9F4F387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112" y="2962685"/>
                <a:ext cx="1540806" cy="7923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A7C7520-FBCC-4CBD-B78B-41E163542F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9885" y="5838109"/>
            <a:ext cx="4752807" cy="74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BACFFLobSXgWvG1AAGFGTZA3b46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75556" y="1363215"/>
            <a:ext cx="4332799" cy="45147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8963" y="1233362"/>
            <a:ext cx="6898342" cy="5398985"/>
          </a:xfrm>
          <a:prstGeom prst="rect">
            <a:avLst/>
          </a:prstGeom>
          <a:solidFill>
            <a:srgbClr val="019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L 形 3"/>
          <p:cNvSpPr/>
          <p:nvPr/>
        </p:nvSpPr>
        <p:spPr>
          <a:xfrm flipV="1">
            <a:off x="302458" y="1154821"/>
            <a:ext cx="616577" cy="938550"/>
          </a:xfrm>
          <a:prstGeom prst="corner">
            <a:avLst>
              <a:gd name="adj1" fmla="val 25694"/>
              <a:gd name="adj2" fmla="val 25694"/>
            </a:avLst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51209" y="1525096"/>
            <a:ext cx="3821266" cy="42303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10" name="组合 67">
            <a:extLst>
              <a:ext uri="{FF2B5EF4-FFF2-40B4-BE49-F238E27FC236}">
                <a16:creationId xmlns:a16="http://schemas.microsoft.com/office/drawing/2014/main" id="{44A0A209-6968-4DD4-831A-3FD66051D9A9}"/>
              </a:ext>
            </a:extLst>
          </p:cNvPr>
          <p:cNvGrpSpPr/>
          <p:nvPr/>
        </p:nvGrpSpPr>
        <p:grpSpPr>
          <a:xfrm rot="10800000">
            <a:off x="40128" y="291342"/>
            <a:ext cx="2716389" cy="660385"/>
            <a:chOff x="6424863" y="411496"/>
            <a:chExt cx="2042492" cy="496553"/>
          </a:xfrm>
          <a:solidFill>
            <a:srgbClr val="01988F"/>
          </a:solidFill>
        </p:grpSpPr>
        <p:sp>
          <p:nvSpPr>
            <p:cNvPr id="11" name="矩形 9">
              <a:extLst>
                <a:ext uri="{FF2B5EF4-FFF2-40B4-BE49-F238E27FC236}">
                  <a16:creationId xmlns:a16="http://schemas.microsoft.com/office/drawing/2014/main" id="{6F89D909-F39C-4DBC-AB3D-0C5C374E3BAA}"/>
                </a:ext>
              </a:extLst>
            </p:cNvPr>
            <p:cNvSpPr/>
            <p:nvPr/>
          </p:nvSpPr>
          <p:spPr>
            <a:xfrm>
              <a:off x="6424863" y="411496"/>
              <a:ext cx="2042492" cy="496553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114">
                <a:defRPr/>
              </a:pPr>
              <a:endParaRPr lang="zh-CN" altLang="en-US" sz="1795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83805F-B866-4E75-A511-1BB5DC56002C}"/>
                </a:ext>
              </a:extLst>
            </p:cNvPr>
            <p:cNvSpPr/>
            <p:nvPr/>
          </p:nvSpPr>
          <p:spPr>
            <a:xfrm rot="10800000">
              <a:off x="7171394" y="489512"/>
              <a:ext cx="1295961" cy="34645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912114">
                <a:defRPr/>
              </a:pPr>
              <a:r>
                <a:rPr lang="zh-CN" altLang="en-US" sz="2394" b="1" dirty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软阈值函数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25D9D74-D007-4987-AB6B-7C25BD399B17}"/>
                  </a:ext>
                </a:extLst>
              </p:cNvPr>
              <p:cNvSpPr txBox="1"/>
              <p:nvPr/>
            </p:nvSpPr>
            <p:spPr>
              <a:xfrm>
                <a:off x="633463" y="1559861"/>
                <a:ext cx="3902967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25D9D74-D007-4987-AB6B-7C25BD399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63" y="1559861"/>
                <a:ext cx="3902967" cy="377667"/>
              </a:xfrm>
              <a:prstGeom prst="rect">
                <a:avLst/>
              </a:prstGeom>
              <a:blipFill>
                <a:blip r:embed="rId3"/>
                <a:stretch>
                  <a:fillRect l="-3750" t="-1613" b="-3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C0AB60-0202-4A09-8D51-53B2EC783797}"/>
                  </a:ext>
                </a:extLst>
              </p:cNvPr>
              <p:cNvSpPr txBox="1"/>
              <p:nvPr/>
            </p:nvSpPr>
            <p:spPr>
              <a:xfrm>
                <a:off x="4536430" y="2156675"/>
                <a:ext cx="2516715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𝒔𝒊𝒈𝒏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C0AB60-0202-4A09-8D51-53B2EC78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30" y="2156675"/>
                <a:ext cx="2516715" cy="70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BD45F6-C81A-4385-9969-504DF3B48736}"/>
                  </a:ext>
                </a:extLst>
              </p:cNvPr>
              <p:cNvSpPr txBox="1"/>
              <p:nvPr/>
            </p:nvSpPr>
            <p:spPr>
              <a:xfrm>
                <a:off x="402344" y="3147656"/>
                <a:ext cx="7140614" cy="2386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+mj-lt"/>
                  <a:buAutoNum type="alphaUcPeriod" startAt="3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b="1" dirty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b="1" dirty="0"/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/>
                  <a:t>，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/>
                  <a:t>，矛盾</a:t>
                </a:r>
                <a:endParaRPr lang="en-US" altLang="zh-CN" sz="2000" b="1" i="1" dirty="0">
                  <a:latin typeface="Cambria Math" panose="02040503050406030204" pitchFamily="18" charset="0"/>
                </a:endParaRPr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/>
                  <a:t>，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/>
                  <a:t>，矛盾</a:t>
                </a:r>
                <a:endParaRPr lang="en-US" altLang="zh-CN" sz="2000" b="1" dirty="0"/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𝒙𝒛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1BD45F6-C81A-4385-9969-504DF3B4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4" y="3147656"/>
                <a:ext cx="7140614" cy="2386423"/>
              </a:xfrm>
              <a:prstGeom prst="rect">
                <a:avLst/>
              </a:prstGeom>
              <a:blipFill>
                <a:blip r:embed="rId5"/>
                <a:stretch>
                  <a:fillRect b="-5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0D96D9-BE42-4473-834C-F0C214CA765C}"/>
                  </a:ext>
                </a:extLst>
              </p:cNvPr>
              <p:cNvSpPr txBox="1"/>
              <p:nvPr/>
            </p:nvSpPr>
            <p:spPr>
              <a:xfrm>
                <a:off x="610746" y="2154431"/>
                <a:ext cx="362554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dirty="0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zh-CN" altLang="en-US" b="1" i="1" dirty="0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𝒔𝒊𝒈𝒏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0D96D9-BE42-4473-834C-F0C214CA7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46" y="2154431"/>
                <a:ext cx="3625543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17373375-FA0B-4FE2-9E8B-423D6ED5C2B9}"/>
              </a:ext>
            </a:extLst>
          </p:cNvPr>
          <p:cNvSpPr/>
          <p:nvPr/>
        </p:nvSpPr>
        <p:spPr>
          <a:xfrm>
            <a:off x="2659750" y="3212133"/>
            <a:ext cx="812375" cy="44571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6FE74-D115-4059-81DF-4E9F4F3877BC}"/>
                  </a:ext>
                </a:extLst>
              </p:cNvPr>
              <p:cNvSpPr/>
              <p:nvPr/>
            </p:nvSpPr>
            <p:spPr>
              <a:xfrm>
                <a:off x="3675921" y="3171581"/>
                <a:ext cx="1016047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6FE74-D115-4059-81DF-4E9F4F387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921" y="3171581"/>
                <a:ext cx="101604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D799E80-AA3C-4264-9EF6-D2EA73DED63E}"/>
                  </a:ext>
                </a:extLst>
              </p:cNvPr>
              <p:cNvSpPr/>
              <p:nvPr/>
            </p:nvSpPr>
            <p:spPr>
              <a:xfrm>
                <a:off x="1743229" y="5500562"/>
                <a:ext cx="4233361" cy="630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由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b="1" dirty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D799E80-AA3C-4264-9EF6-D2EA73DE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229" y="5500562"/>
                <a:ext cx="4233361" cy="630301"/>
              </a:xfrm>
              <a:prstGeom prst="rect">
                <a:avLst/>
              </a:prstGeom>
              <a:blipFill>
                <a:blip r:embed="rId8"/>
                <a:stretch>
                  <a:fillRect l="-2305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54ED837-CF0B-41CB-8C69-D09152BEE872}"/>
                  </a:ext>
                </a:extLst>
              </p:cNvPr>
              <p:cNvSpPr/>
              <p:nvPr/>
            </p:nvSpPr>
            <p:spPr>
              <a:xfrm>
                <a:off x="1743229" y="6087056"/>
                <a:ext cx="4881433" cy="630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由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&gt;−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54ED837-CF0B-41CB-8C69-D09152BEE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229" y="6087056"/>
                <a:ext cx="4881433" cy="630301"/>
              </a:xfrm>
              <a:prstGeom prst="rect">
                <a:avLst/>
              </a:prstGeom>
              <a:blipFill>
                <a:blip r:embed="rId9"/>
                <a:stretch>
                  <a:fillRect l="-1998" b="-10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BACFFLobSXgWvG1AAGFGTZA3b46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75556" y="1363215"/>
            <a:ext cx="4332799" cy="45147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8963" y="1233362"/>
            <a:ext cx="6898342" cy="5398985"/>
          </a:xfrm>
          <a:prstGeom prst="rect">
            <a:avLst/>
          </a:prstGeom>
          <a:solidFill>
            <a:srgbClr val="019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L 形 3"/>
          <p:cNvSpPr/>
          <p:nvPr/>
        </p:nvSpPr>
        <p:spPr>
          <a:xfrm flipV="1">
            <a:off x="302458" y="1154821"/>
            <a:ext cx="616577" cy="938550"/>
          </a:xfrm>
          <a:prstGeom prst="corner">
            <a:avLst>
              <a:gd name="adj1" fmla="val 25694"/>
              <a:gd name="adj2" fmla="val 25694"/>
            </a:avLst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51209" y="1525096"/>
            <a:ext cx="3821266" cy="42303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endParaRPr lang="zh-CN" altLang="en-US" sz="1795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10" name="组合 67">
            <a:extLst>
              <a:ext uri="{FF2B5EF4-FFF2-40B4-BE49-F238E27FC236}">
                <a16:creationId xmlns:a16="http://schemas.microsoft.com/office/drawing/2014/main" id="{44A0A209-6968-4DD4-831A-3FD66051D9A9}"/>
              </a:ext>
            </a:extLst>
          </p:cNvPr>
          <p:cNvGrpSpPr/>
          <p:nvPr/>
        </p:nvGrpSpPr>
        <p:grpSpPr>
          <a:xfrm rot="10800000">
            <a:off x="40128" y="291342"/>
            <a:ext cx="2716389" cy="660385"/>
            <a:chOff x="6424863" y="411496"/>
            <a:chExt cx="2042492" cy="496553"/>
          </a:xfrm>
          <a:solidFill>
            <a:srgbClr val="01988F"/>
          </a:solidFill>
        </p:grpSpPr>
        <p:sp>
          <p:nvSpPr>
            <p:cNvPr id="11" name="矩形 9">
              <a:extLst>
                <a:ext uri="{FF2B5EF4-FFF2-40B4-BE49-F238E27FC236}">
                  <a16:creationId xmlns:a16="http://schemas.microsoft.com/office/drawing/2014/main" id="{6F89D909-F39C-4DBC-AB3D-0C5C374E3BAA}"/>
                </a:ext>
              </a:extLst>
            </p:cNvPr>
            <p:cNvSpPr/>
            <p:nvPr/>
          </p:nvSpPr>
          <p:spPr>
            <a:xfrm>
              <a:off x="6424863" y="411496"/>
              <a:ext cx="2042492" cy="496553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114">
                <a:defRPr/>
              </a:pPr>
              <a:endParaRPr lang="zh-CN" altLang="en-US" sz="1795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83805F-B866-4E75-A511-1BB5DC56002C}"/>
                </a:ext>
              </a:extLst>
            </p:cNvPr>
            <p:cNvSpPr/>
            <p:nvPr/>
          </p:nvSpPr>
          <p:spPr>
            <a:xfrm rot="10800000">
              <a:off x="7171394" y="489512"/>
              <a:ext cx="1295961" cy="34645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912114">
                <a:defRPr/>
              </a:pPr>
              <a:r>
                <a:rPr lang="zh-CN" altLang="en-US" sz="2394" b="1" dirty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软阈值函数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8F6C2B-7D59-4179-9268-4787786A6233}"/>
                  </a:ext>
                </a:extLst>
              </p:cNvPr>
              <p:cNvSpPr txBox="1"/>
              <p:nvPr/>
            </p:nvSpPr>
            <p:spPr>
              <a:xfrm>
                <a:off x="872547" y="1439430"/>
                <a:ext cx="3332259" cy="564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8F6C2B-7D59-4179-9268-4787786A6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47" y="1439430"/>
                <a:ext cx="3332259" cy="564835"/>
              </a:xfrm>
              <a:prstGeom prst="rect">
                <a:avLst/>
              </a:prstGeom>
              <a:blipFill>
                <a:blip r:embed="rId3"/>
                <a:stretch>
                  <a:fillRect l="-183" b="-8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E616B8-E416-45E5-9A83-6940E15D398A}"/>
                  </a:ext>
                </a:extLst>
              </p:cNvPr>
              <p:cNvSpPr txBox="1"/>
              <p:nvPr/>
            </p:nvSpPr>
            <p:spPr>
              <a:xfrm>
                <a:off x="1080046" y="2583600"/>
                <a:ext cx="4142288" cy="2250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E616B8-E416-45E5-9A83-6940E15D3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6" y="2583600"/>
                <a:ext cx="4142288" cy="2250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4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5760640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p:sp>
        <p:nvSpPr>
          <p:cNvPr id="9" name="手繪多邊形 11">
            <a:extLst>
              <a:ext uri="{FF2B5EF4-FFF2-40B4-BE49-F238E27FC236}">
                <a16:creationId xmlns:a16="http://schemas.microsoft.com/office/drawing/2014/main" id="{E5FD1A48-108D-4C45-9B6D-DA2B1D5FBA33}"/>
              </a:ext>
            </a:extLst>
          </p:cNvPr>
          <p:cNvSpPr/>
          <p:nvPr/>
        </p:nvSpPr>
        <p:spPr>
          <a:xfrm>
            <a:off x="864095" y="1764085"/>
            <a:ext cx="3900367" cy="4523185"/>
          </a:xfrm>
          <a:custGeom>
            <a:avLst/>
            <a:gdLst>
              <a:gd name="connsiteX0" fmla="*/ 0 w 3899756"/>
              <a:gd name="connsiteY0" fmla="*/ 2050581 h 4527158"/>
              <a:gd name="connsiteX1" fmla="*/ 514350 w 3899756"/>
              <a:gd name="connsiteY1" fmla="*/ 2964981 h 4527158"/>
              <a:gd name="connsiteX2" fmla="*/ 1257300 w 3899756"/>
              <a:gd name="connsiteY2" fmla="*/ 3403131 h 4527158"/>
              <a:gd name="connsiteX3" fmla="*/ 1733550 w 3899756"/>
              <a:gd name="connsiteY3" fmla="*/ 4527081 h 4527158"/>
              <a:gd name="connsiteX4" fmla="*/ 2266950 w 3899756"/>
              <a:gd name="connsiteY4" fmla="*/ 3345981 h 4527158"/>
              <a:gd name="connsiteX5" fmla="*/ 2552700 w 3899756"/>
              <a:gd name="connsiteY5" fmla="*/ 2641131 h 4527158"/>
              <a:gd name="connsiteX6" fmla="*/ 3162300 w 3899756"/>
              <a:gd name="connsiteY6" fmla="*/ 2488731 h 4527158"/>
              <a:gd name="connsiteX7" fmla="*/ 3829050 w 3899756"/>
              <a:gd name="connsiteY7" fmla="*/ 374181 h 4527158"/>
              <a:gd name="connsiteX8" fmla="*/ 3848100 w 3899756"/>
              <a:gd name="connsiteY8" fmla="*/ 12231 h 4527158"/>
              <a:gd name="connsiteX0" fmla="*/ 0 w 3902334"/>
              <a:gd name="connsiteY0" fmla="*/ 2047495 h 4524072"/>
              <a:gd name="connsiteX1" fmla="*/ 514350 w 3902334"/>
              <a:gd name="connsiteY1" fmla="*/ 2961895 h 4524072"/>
              <a:gd name="connsiteX2" fmla="*/ 1257300 w 3902334"/>
              <a:gd name="connsiteY2" fmla="*/ 3400045 h 4524072"/>
              <a:gd name="connsiteX3" fmla="*/ 1733550 w 3902334"/>
              <a:gd name="connsiteY3" fmla="*/ 4523995 h 4524072"/>
              <a:gd name="connsiteX4" fmla="*/ 2266950 w 3902334"/>
              <a:gd name="connsiteY4" fmla="*/ 3342895 h 4524072"/>
              <a:gd name="connsiteX5" fmla="*/ 2552700 w 3902334"/>
              <a:gd name="connsiteY5" fmla="*/ 2638045 h 4524072"/>
              <a:gd name="connsiteX6" fmla="*/ 3124200 w 3902334"/>
              <a:gd name="connsiteY6" fmla="*/ 2323720 h 4524072"/>
              <a:gd name="connsiteX7" fmla="*/ 3829050 w 3902334"/>
              <a:gd name="connsiteY7" fmla="*/ 371095 h 4524072"/>
              <a:gd name="connsiteX8" fmla="*/ 3848100 w 3902334"/>
              <a:gd name="connsiteY8" fmla="*/ 9145 h 4524072"/>
              <a:gd name="connsiteX0" fmla="*/ 0 w 3900367"/>
              <a:gd name="connsiteY0" fmla="*/ 2046608 h 4523185"/>
              <a:gd name="connsiteX1" fmla="*/ 514350 w 3900367"/>
              <a:gd name="connsiteY1" fmla="*/ 2961008 h 4523185"/>
              <a:gd name="connsiteX2" fmla="*/ 1257300 w 3900367"/>
              <a:gd name="connsiteY2" fmla="*/ 3399158 h 4523185"/>
              <a:gd name="connsiteX3" fmla="*/ 1733550 w 3900367"/>
              <a:gd name="connsiteY3" fmla="*/ 4523108 h 4523185"/>
              <a:gd name="connsiteX4" fmla="*/ 2266950 w 3900367"/>
              <a:gd name="connsiteY4" fmla="*/ 3342008 h 4523185"/>
              <a:gd name="connsiteX5" fmla="*/ 2552700 w 3900367"/>
              <a:gd name="connsiteY5" fmla="*/ 2637158 h 4523185"/>
              <a:gd name="connsiteX6" fmla="*/ 3153228 w 3900367"/>
              <a:gd name="connsiteY6" fmla="*/ 2264775 h 4523185"/>
              <a:gd name="connsiteX7" fmla="*/ 3829050 w 3900367"/>
              <a:gd name="connsiteY7" fmla="*/ 370208 h 4523185"/>
              <a:gd name="connsiteX8" fmla="*/ 3848100 w 3900367"/>
              <a:gd name="connsiteY8" fmla="*/ 8258 h 452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67" h="4523185">
                <a:moveTo>
                  <a:pt x="0" y="2046608"/>
                </a:moveTo>
                <a:cubicBezTo>
                  <a:pt x="152400" y="2391095"/>
                  <a:pt x="304800" y="2735583"/>
                  <a:pt x="514350" y="2961008"/>
                </a:cubicBezTo>
                <a:cubicBezTo>
                  <a:pt x="723900" y="3186433"/>
                  <a:pt x="1054100" y="3138808"/>
                  <a:pt x="1257300" y="3399158"/>
                </a:cubicBezTo>
                <a:cubicBezTo>
                  <a:pt x="1460500" y="3659508"/>
                  <a:pt x="1565275" y="4532633"/>
                  <a:pt x="1733550" y="4523108"/>
                </a:cubicBezTo>
                <a:cubicBezTo>
                  <a:pt x="1901825" y="4513583"/>
                  <a:pt x="2130425" y="3656333"/>
                  <a:pt x="2266950" y="3342008"/>
                </a:cubicBezTo>
                <a:cubicBezTo>
                  <a:pt x="2403475" y="3027683"/>
                  <a:pt x="2404987" y="2816697"/>
                  <a:pt x="2552700" y="2637158"/>
                </a:cubicBezTo>
                <a:cubicBezTo>
                  <a:pt x="2700413" y="2457619"/>
                  <a:pt x="2940503" y="2642600"/>
                  <a:pt x="3153228" y="2264775"/>
                </a:cubicBezTo>
                <a:cubicBezTo>
                  <a:pt x="3365953" y="1886950"/>
                  <a:pt x="3713238" y="746294"/>
                  <a:pt x="3829050" y="370208"/>
                </a:cubicBezTo>
                <a:cubicBezTo>
                  <a:pt x="3944862" y="-5878"/>
                  <a:pt x="3895725" y="-17142"/>
                  <a:pt x="3848100" y="825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3">
            <a:extLst>
              <a:ext uri="{FF2B5EF4-FFF2-40B4-BE49-F238E27FC236}">
                <a16:creationId xmlns:a16="http://schemas.microsoft.com/office/drawing/2014/main" id="{DAB468CA-240A-4D9F-9F8E-6E1C020F2B09}"/>
              </a:ext>
            </a:extLst>
          </p:cNvPr>
          <p:cNvCxnSpPr>
            <a:endCxn id="9" idx="0"/>
          </p:cNvCxnSpPr>
          <p:nvPr/>
        </p:nvCxnSpPr>
        <p:spPr>
          <a:xfrm flipH="1" flipV="1">
            <a:off x="864095" y="3810693"/>
            <a:ext cx="817068" cy="1047551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5">
            <a:extLst>
              <a:ext uri="{FF2B5EF4-FFF2-40B4-BE49-F238E27FC236}">
                <a16:creationId xmlns:a16="http://schemas.microsoft.com/office/drawing/2014/main" id="{18D993BD-C606-4CF0-BC98-CCBBCAD7DE6F}"/>
              </a:ext>
            </a:extLst>
          </p:cNvPr>
          <p:cNvCxnSpPr>
            <a:stCxn id="9" idx="0"/>
            <a:endCxn id="9" idx="7"/>
          </p:cNvCxnSpPr>
          <p:nvPr/>
        </p:nvCxnSpPr>
        <p:spPr>
          <a:xfrm flipV="1">
            <a:off x="864095" y="2134293"/>
            <a:ext cx="3829050" cy="167640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9">
            <a:extLst>
              <a:ext uri="{FF2B5EF4-FFF2-40B4-BE49-F238E27FC236}">
                <a16:creationId xmlns:a16="http://schemas.microsoft.com/office/drawing/2014/main" id="{7672350E-1B35-4FEC-9EB7-8BBCE834AAD0}"/>
              </a:ext>
            </a:extLst>
          </p:cNvPr>
          <p:cNvCxnSpPr/>
          <p:nvPr/>
        </p:nvCxnSpPr>
        <p:spPr>
          <a:xfrm flipH="1">
            <a:off x="1712075" y="4820480"/>
            <a:ext cx="1574320" cy="37765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33">
            <a:extLst>
              <a:ext uri="{FF2B5EF4-FFF2-40B4-BE49-F238E27FC236}">
                <a16:creationId xmlns:a16="http://schemas.microsoft.com/office/drawing/2014/main" id="{282A12CB-BDE6-468B-88D1-29D098EB9522}"/>
              </a:ext>
            </a:extLst>
          </p:cNvPr>
          <p:cNvSpPr txBox="1"/>
          <p:nvPr/>
        </p:nvSpPr>
        <p:spPr>
          <a:xfrm>
            <a:off x="3015187" y="5111092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219064C8-C0C7-4A83-AD98-D3B8BD1C76F9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874789" y="3823744"/>
            <a:ext cx="503656" cy="9013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6">
            <a:extLst>
              <a:ext uri="{FF2B5EF4-FFF2-40B4-BE49-F238E27FC236}">
                <a16:creationId xmlns:a16="http://schemas.microsoft.com/office/drawing/2014/main" id="{63A18B55-C034-4ABD-ABF1-99621BA827A3}"/>
              </a:ext>
            </a:extLst>
          </p:cNvPr>
          <p:cNvCxnSpPr>
            <a:stCxn id="9" idx="2"/>
          </p:cNvCxnSpPr>
          <p:nvPr/>
        </p:nvCxnSpPr>
        <p:spPr>
          <a:xfrm flipH="1" flipV="1">
            <a:off x="1351475" y="4725094"/>
            <a:ext cx="769920" cy="4381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29">
            <a:extLst>
              <a:ext uri="{FF2B5EF4-FFF2-40B4-BE49-F238E27FC236}">
                <a16:creationId xmlns:a16="http://schemas.microsoft.com/office/drawing/2014/main" id="{A5ADF556-6EAE-4DCB-BFFC-0D9525368C83}"/>
              </a:ext>
            </a:extLst>
          </p:cNvPr>
          <p:cNvCxnSpPr>
            <a:stCxn id="9" idx="3"/>
          </p:cNvCxnSpPr>
          <p:nvPr/>
        </p:nvCxnSpPr>
        <p:spPr>
          <a:xfrm flipH="1" flipV="1">
            <a:off x="2103517" y="5145952"/>
            <a:ext cx="494128" cy="114124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31">
            <a:extLst>
              <a:ext uri="{FF2B5EF4-FFF2-40B4-BE49-F238E27FC236}">
                <a16:creationId xmlns:a16="http://schemas.microsoft.com/office/drawing/2014/main" id="{E7142364-B502-462F-A56C-9C21953DEFA9}"/>
              </a:ext>
            </a:extLst>
          </p:cNvPr>
          <p:cNvCxnSpPr/>
          <p:nvPr/>
        </p:nvCxnSpPr>
        <p:spPr>
          <a:xfrm flipH="1" flipV="1">
            <a:off x="793250" y="3863610"/>
            <a:ext cx="262522" cy="56118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36">
            <a:extLst>
              <a:ext uri="{FF2B5EF4-FFF2-40B4-BE49-F238E27FC236}">
                <a16:creationId xmlns:a16="http://schemas.microsoft.com/office/drawing/2014/main" id="{426A96A8-7B2A-410E-AAD4-4D0E41197DB1}"/>
              </a:ext>
            </a:extLst>
          </p:cNvPr>
          <p:cNvCxnSpPr/>
          <p:nvPr/>
        </p:nvCxnSpPr>
        <p:spPr>
          <a:xfrm flipH="1" flipV="1">
            <a:off x="1048758" y="4425834"/>
            <a:ext cx="271805" cy="426406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41">
            <a:extLst>
              <a:ext uri="{FF2B5EF4-FFF2-40B4-BE49-F238E27FC236}">
                <a16:creationId xmlns:a16="http://schemas.microsoft.com/office/drawing/2014/main" id="{F783C356-C18F-460B-A76B-BB5368C9F0F2}"/>
              </a:ext>
            </a:extLst>
          </p:cNvPr>
          <p:cNvCxnSpPr/>
          <p:nvPr/>
        </p:nvCxnSpPr>
        <p:spPr>
          <a:xfrm flipH="1" flipV="1">
            <a:off x="1313377" y="4835778"/>
            <a:ext cx="342517" cy="236763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43">
            <a:extLst>
              <a:ext uri="{FF2B5EF4-FFF2-40B4-BE49-F238E27FC236}">
                <a16:creationId xmlns:a16="http://schemas.microsoft.com/office/drawing/2014/main" id="{4DC93B8D-7C4C-4FCD-8C6B-DDDC6C31739E}"/>
              </a:ext>
            </a:extLst>
          </p:cNvPr>
          <p:cNvCxnSpPr/>
          <p:nvPr/>
        </p:nvCxnSpPr>
        <p:spPr>
          <a:xfrm flipH="1" flipV="1">
            <a:off x="1608530" y="5032394"/>
            <a:ext cx="395993" cy="1926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45">
            <a:extLst>
              <a:ext uri="{FF2B5EF4-FFF2-40B4-BE49-F238E27FC236}">
                <a16:creationId xmlns:a16="http://schemas.microsoft.com/office/drawing/2014/main" id="{51165502-4359-4567-BCE5-07AFF0A46884}"/>
              </a:ext>
            </a:extLst>
          </p:cNvPr>
          <p:cNvCxnSpPr/>
          <p:nvPr/>
        </p:nvCxnSpPr>
        <p:spPr>
          <a:xfrm flipV="1">
            <a:off x="1698416" y="4681787"/>
            <a:ext cx="1571228" cy="4323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0F86FE7-7D0A-43AD-81DA-31A3F55C3C35}"/>
                  </a:ext>
                </a:extLst>
              </p:cNvPr>
              <p:cNvSpPr txBox="1"/>
              <p:nvPr/>
            </p:nvSpPr>
            <p:spPr>
              <a:xfrm>
                <a:off x="360401" y="1022974"/>
                <a:ext cx="10873208" cy="13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学习率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learning rate</a:t>
                </a:r>
              </a:p>
              <a:p>
                <a:pPr marL="106769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0F86FE7-7D0A-43AD-81DA-31A3F55C3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01" y="1022974"/>
                <a:ext cx="10873208" cy="1317092"/>
              </a:xfrm>
              <a:prstGeom prst="rect">
                <a:avLst/>
              </a:prstGeom>
              <a:blipFill>
                <a:blip r:embed="rId3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95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7560840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A3616E55-A2BC-43FD-AE2A-5CE4288219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82" y="1116013"/>
                <a:ext cx="10513863" cy="52348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20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1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1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初始：远离目标点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后期：接近目标点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衰减：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𝜼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𝜼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</m:t>
                    </m:r>
                    <m:rad>
                      <m:radPr>
                        <m:degHide m:val="on"/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e>
                    </m:rad>
                  </m:oMath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最高境界：不同参数有不同的学习率</a:t>
                </a:r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A3616E55-A2BC-43FD-AE2A-5CE428821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2" y="1116013"/>
                <a:ext cx="10513863" cy="5234837"/>
              </a:xfrm>
              <a:prstGeom prst="rect">
                <a:avLst/>
              </a:prstGeom>
              <a:blipFill>
                <a:blip r:embed="rId3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6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蓝白系\鲁扬扬 (34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209" b="26171"/>
          <a:stretch/>
        </p:blipFill>
        <p:spPr bwMode="auto">
          <a:xfrm flipH="1">
            <a:off x="-1" y="0"/>
            <a:ext cx="9100280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">
            <a:extLst>
              <a:ext uri="{FF2B5EF4-FFF2-40B4-BE49-F238E27FC236}">
                <a16:creationId xmlns:a16="http://schemas.microsoft.com/office/drawing/2014/main" id="{4A908C9D-F88D-4F13-BF9C-AB7924A5B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13770" y="-1"/>
            <a:ext cx="10265612" cy="6840539"/>
          </a:xfrm>
          <a:prstGeom prst="parallelogram">
            <a:avLst>
              <a:gd name="adj" fmla="val 426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91289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绪论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52E1C6-1BFD-47F9-A11D-E1B649068CE8}"/>
              </a:ext>
            </a:extLst>
          </p:cNvPr>
          <p:cNvSpPr txBox="1"/>
          <p:nvPr/>
        </p:nvSpPr>
        <p:spPr>
          <a:xfrm>
            <a:off x="4320406" y="827981"/>
            <a:ext cx="7658976" cy="1760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模型评估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53392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模型误差来源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bias &amp; variance</a:t>
            </a:r>
          </a:p>
          <a:p>
            <a:pPr marL="953392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4" name="Picture 2" descr="Bias and Variance">
            <a:extLst>
              <a:ext uri="{FF2B5EF4-FFF2-40B4-BE49-F238E27FC236}">
                <a16:creationId xmlns:a16="http://schemas.microsoft.com/office/drawing/2014/main" id="{5D48CA40-AC57-4E75-8EF5-B335C8C16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78" y="2196133"/>
            <a:ext cx="5230373" cy="442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8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782F73D-88F3-4D5E-B132-36A46FAA6DFE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9E6AF4-37FC-47E2-BF8E-A0357A52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8DCA3C1-0545-46F7-8415-873CC504C9C7}"/>
                </a:ext>
              </a:extLst>
            </p:cNvPr>
            <p:cNvSpPr/>
            <p:nvPr/>
          </p:nvSpPr>
          <p:spPr>
            <a:xfrm>
              <a:off x="1944142" y="0"/>
              <a:ext cx="7560840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C2DD0E8-FF18-4862-9AE5-A884DA1A8504}"/>
              </a:ext>
            </a:extLst>
          </p:cNvPr>
          <p:cNvSpPr txBox="1"/>
          <p:nvPr/>
        </p:nvSpPr>
        <p:spPr>
          <a:xfrm>
            <a:off x="334804" y="179909"/>
            <a:ext cx="215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梯度下降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B6B73B-B9AE-419E-8818-4CF73DB90B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82" y="1001258"/>
                <a:ext cx="10792211" cy="54001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20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1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1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随机梯度下降：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𝒕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𝜼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𝒕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𝒕</m:t>
                        </m:r>
                      </m:sup>
                    </m:sSup>
                  </m:oMath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Cambria Math" panose="02040503050406030204" pitchFamily="18" charset="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Adagrad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：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𝒕</m:t>
                        </m:r>
                      </m:sup>
                    </m:sSup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𝜼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𝒕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𝒕</m:t>
                            </m:r>
                          </m:sup>
                        </m:sSup>
                      </m:den>
                    </m:f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𝒕</m:t>
                        </m:r>
                      </m:sup>
                    </m:sSup>
                  </m:oMath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和参数有关的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𝜼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p>
                        </m:sSup>
                      </m:den>
                    </m:f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</m:sup>
                    </m:sSup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𝝈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</m:sup>
                    </m:sSup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𝜼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𝝈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num>
                          <m:den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den>
                        </m:f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[</m:t>
                        </m:r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∆</m:t>
                                </m:r>
                                <m:sSup>
                                  <m:sSupPr>
                                    <m:ctrlPr>
                                      <a:rPr kumimoji="0" lang="en-US" altLang="zh-CN" sz="2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kumimoji="0" lang="en-US" altLang="zh-CN" sz="2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∆</m:t>
                                </m:r>
                                <m:sSup>
                                  <m:sSupPr>
                                    <m:ctrlPr>
                                      <a:rPr kumimoji="0" lang="en-US" altLang="zh-CN" sz="2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kumimoji="0" lang="en-US" altLang="zh-CN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]</m:t>
                        </m:r>
                      </m:e>
                    </m:rad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𝒕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𝜼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𝒕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𝒕</m:t>
                            </m:r>
                          </m:sup>
                        </m:sSup>
                      </m:den>
                    </m:f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𝒚</m:t>
                        </m:r>
                      </m:sup>
                    </m:sSup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𝝈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num>
                          <m:den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𝒕</m:t>
                            </m:r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𝒕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CN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∆</m:t>
                                    </m:r>
                                    <m:sSup>
                                      <m:sSupPr>
                                        <m:ctrlPr>
                                          <a:rPr kumimoji="0" lang="en-US" altLang="zh-CN" sz="24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𝒊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BB6B73B-B9AE-419E-8818-4CF73DB90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2" y="1001258"/>
                <a:ext cx="10792211" cy="5400132"/>
              </a:xfrm>
              <a:prstGeom prst="rect">
                <a:avLst/>
              </a:prstGeom>
              <a:blipFill>
                <a:blip r:embed="rId3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24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2541D13-A528-4A91-B33A-9476485E22D5}"/>
              </a:ext>
            </a:extLst>
          </p:cNvPr>
          <p:cNvGrpSpPr/>
          <p:nvPr/>
        </p:nvGrpSpPr>
        <p:grpSpPr>
          <a:xfrm>
            <a:off x="1944142" y="0"/>
            <a:ext cx="10297071" cy="6863815"/>
            <a:chOff x="1944142" y="0"/>
            <a:chExt cx="10297071" cy="686381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3E99D08-5D8B-472F-A706-ADBCE0928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217" y="23277"/>
              <a:ext cx="7059996" cy="6840538"/>
            </a:xfrm>
            <a:prstGeom prst="rect">
              <a:avLst/>
            </a:prstGeom>
          </p:spPr>
        </p:pic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74626874-1967-4CBB-BD27-136CB2B5EC89}"/>
                </a:ext>
              </a:extLst>
            </p:cNvPr>
            <p:cNvSpPr/>
            <p:nvPr/>
          </p:nvSpPr>
          <p:spPr>
            <a:xfrm>
              <a:off x="1944142" y="0"/>
              <a:ext cx="7560840" cy="6863815"/>
            </a:xfrm>
            <a:prstGeom prst="trapezoid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AC3598C-B439-4248-BDA9-F640372B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1B2457-1D32-4F7E-83AF-6BCD32B1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2" y="1445735"/>
            <a:ext cx="7607684" cy="40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598C-B439-4248-BDA9-F640372B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E6A885-B0B4-4B61-ADED-58461CAAB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US" altLang="zh-CN" b="1" i="1" dirty="0">
                    <a:latin typeface="Cambria Math" panose="02040503050406030204" pitchFamily="18" charset="0"/>
                  </a:rPr>
                  <a:t>    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E6A885-B0B4-4B61-ADED-58461CAAB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C5B9EC1B-EAB8-4110-8034-620050ED7DAA}"/>
              </a:ext>
            </a:extLst>
          </p:cNvPr>
          <p:cNvSpPr/>
          <p:nvPr/>
        </p:nvSpPr>
        <p:spPr>
          <a:xfrm>
            <a:off x="6262674" y="228019"/>
            <a:ext cx="2478138" cy="1440112"/>
          </a:xfrm>
          <a:prstGeom prst="wedgeRectCallout">
            <a:avLst>
              <a:gd name="adj1" fmla="val -117389"/>
              <a:gd name="adj2" fmla="val 41786"/>
            </a:avLst>
          </a:prstGeom>
          <a:solidFill>
            <a:srgbClr val="00B0F0">
              <a:alpha val="7400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/>
            <a:r>
              <a:rPr lang="zh-CN" altLang="en-US" sz="2394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导数越大，更新的越大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A22E3CB0-3305-4F70-997C-F923A1BA13A9}"/>
              </a:ext>
            </a:extLst>
          </p:cNvPr>
          <p:cNvSpPr/>
          <p:nvPr/>
        </p:nvSpPr>
        <p:spPr>
          <a:xfrm>
            <a:off x="7146743" y="1668131"/>
            <a:ext cx="2478138" cy="1440112"/>
          </a:xfrm>
          <a:prstGeom prst="wedgeRectCallout">
            <a:avLst>
              <a:gd name="adj1" fmla="val -119022"/>
              <a:gd name="adj2" fmla="val 18186"/>
            </a:avLst>
          </a:prstGeom>
          <a:solidFill>
            <a:srgbClr val="FFC000">
              <a:alpha val="8400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/>
            <a:r>
              <a:rPr lang="zh-CN" altLang="en-US" sz="2394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导数越大，更新的越大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B70E355C-60F2-4214-83FA-75491BA9CEC7}"/>
              </a:ext>
            </a:extLst>
          </p:cNvPr>
          <p:cNvSpPr/>
          <p:nvPr/>
        </p:nvSpPr>
        <p:spPr>
          <a:xfrm>
            <a:off x="6120606" y="3562235"/>
            <a:ext cx="2478138" cy="1440112"/>
          </a:xfrm>
          <a:prstGeom prst="wedgeRectCallout">
            <a:avLst>
              <a:gd name="adj1" fmla="val -126590"/>
              <a:gd name="adj2" fmla="val -69881"/>
            </a:avLst>
          </a:prstGeom>
          <a:solidFill>
            <a:srgbClr val="92D050">
              <a:alpha val="8600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/>
            <a:r>
              <a:rPr lang="zh-CN" altLang="en-US" sz="2394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导数越大，更新越小</a:t>
            </a:r>
          </a:p>
        </p:txBody>
      </p:sp>
    </p:spTree>
    <p:extLst>
      <p:ext uri="{BB962C8B-B14F-4D97-AF65-F5344CB8AC3E}">
        <p14:creationId xmlns:p14="http://schemas.microsoft.com/office/powerpoint/2010/main" val="361647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598C-B439-4248-BDA9-F640372B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B08D98-6BF1-4C91-8DF1-AEC7E98F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46" y="1332037"/>
            <a:ext cx="8440803" cy="53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D67E9-0DBF-4ECD-BB70-9CB8428F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56880CB9-3893-4A31-A240-4E36BE03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群組 4">
            <a:extLst>
              <a:ext uri="{FF2B5EF4-FFF2-40B4-BE49-F238E27FC236}">
                <a16:creationId xmlns:a16="http://schemas.microsoft.com/office/drawing/2014/main" id="{20848B13-8286-4A81-A472-2C938516C1BE}"/>
              </a:ext>
            </a:extLst>
          </p:cNvPr>
          <p:cNvGrpSpPr/>
          <p:nvPr/>
        </p:nvGrpSpPr>
        <p:grpSpPr>
          <a:xfrm>
            <a:off x="287700" y="1289045"/>
            <a:ext cx="6515897" cy="5307360"/>
            <a:chOff x="773413" y="2230720"/>
            <a:chExt cx="5558825" cy="4213798"/>
          </a:xfrm>
        </p:grpSpPr>
        <p:pic>
          <p:nvPicPr>
            <p:cNvPr id="5" name="圖片 5">
              <a:extLst>
                <a:ext uri="{FF2B5EF4-FFF2-40B4-BE49-F238E27FC236}">
                  <a16:creationId xmlns:a16="http://schemas.microsoft.com/office/drawing/2014/main" id="{C102F92E-0041-41EF-BF85-DEE93F05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3" y="2230720"/>
              <a:ext cx="5558825" cy="41691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6">
                  <a:extLst>
                    <a:ext uri="{FF2B5EF4-FFF2-40B4-BE49-F238E27FC236}">
                      <a16:creationId xmlns:a16="http://schemas.microsoft.com/office/drawing/2014/main" id="{0549DEF3-3AB0-4EAB-B704-12D2DDEE79F0}"/>
                    </a:ext>
                  </a:extLst>
                </p:cNvPr>
                <p:cNvSpPr txBox="1"/>
                <p:nvPr/>
              </p:nvSpPr>
              <p:spPr>
                <a:xfrm>
                  <a:off x="3552825" y="6150812"/>
                  <a:ext cx="378115" cy="293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2114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394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94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394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394" dirty="0">
                    <a:solidFill>
                      <a:srgbClr val="000000"/>
                    </a:solidFill>
                    <a:latin typeface="Arial" panose="020F0502020204030204"/>
                    <a:ea typeface="微软雅黑"/>
                  </a:endParaRPr>
                </a:p>
              </p:txBody>
            </p:sp>
          </mc:Choice>
          <mc:Fallback xmlns="">
            <p:sp>
              <p:nvSpPr>
                <p:cNvPr id="6" name="文字方塊 6">
                  <a:extLst>
                    <a:ext uri="{FF2B5EF4-FFF2-40B4-BE49-F238E27FC236}">
                      <a16:creationId xmlns:a16="http://schemas.microsoft.com/office/drawing/2014/main" id="{0549DEF3-3AB0-4EAB-B704-12D2DDEE7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825" y="6150812"/>
                  <a:ext cx="378115" cy="293706"/>
                </a:xfrm>
                <a:prstGeom prst="rect">
                  <a:avLst/>
                </a:prstGeom>
                <a:blipFill>
                  <a:blip r:embed="rId4"/>
                  <a:stretch>
                    <a:fillRect l="-6944" r="-4167" b="-163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7">
                  <a:extLst>
                    <a:ext uri="{FF2B5EF4-FFF2-40B4-BE49-F238E27FC236}">
                      <a16:creationId xmlns:a16="http://schemas.microsoft.com/office/drawing/2014/main" id="{0F5207BB-8B89-4C6D-B37B-A6789447441D}"/>
                    </a:ext>
                  </a:extLst>
                </p:cNvPr>
                <p:cNvSpPr txBox="1"/>
                <p:nvPr/>
              </p:nvSpPr>
              <p:spPr>
                <a:xfrm>
                  <a:off x="843326" y="4119935"/>
                  <a:ext cx="384284" cy="293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2114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394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94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394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394" dirty="0">
                    <a:solidFill>
                      <a:srgbClr val="000000"/>
                    </a:solidFill>
                    <a:latin typeface="Arial" panose="020F0502020204030204"/>
                    <a:ea typeface="微软雅黑"/>
                  </a:endParaRPr>
                </a:p>
              </p:txBody>
            </p:sp>
          </mc:Choice>
          <mc:Fallback xmlns="">
            <p:sp>
              <p:nvSpPr>
                <p:cNvPr id="7" name="文字方塊 7">
                  <a:extLst>
                    <a:ext uri="{FF2B5EF4-FFF2-40B4-BE49-F238E27FC236}">
                      <a16:creationId xmlns:a16="http://schemas.microsoft.com/office/drawing/2014/main" id="{0F5207BB-8B89-4C6D-B37B-A67894474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384284" cy="293706"/>
                </a:xfrm>
                <a:prstGeom prst="rect">
                  <a:avLst/>
                </a:prstGeom>
                <a:blipFill>
                  <a:blip r:embed="rId5"/>
                  <a:stretch>
                    <a:fillRect l="-6757" r="-2703" b="-1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直線接點 9">
            <a:extLst>
              <a:ext uri="{FF2B5EF4-FFF2-40B4-BE49-F238E27FC236}">
                <a16:creationId xmlns:a16="http://schemas.microsoft.com/office/drawing/2014/main" id="{A45A2B38-47F1-4E24-B7FB-2A8D0B2BA457}"/>
              </a:ext>
            </a:extLst>
          </p:cNvPr>
          <p:cNvCxnSpPr>
            <a:cxnSpLocks/>
          </p:cNvCxnSpPr>
          <p:nvPr/>
        </p:nvCxnSpPr>
        <p:spPr>
          <a:xfrm flipH="1">
            <a:off x="1170872" y="3910664"/>
            <a:ext cx="496018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10">
            <a:extLst>
              <a:ext uri="{FF2B5EF4-FFF2-40B4-BE49-F238E27FC236}">
                <a16:creationId xmlns:a16="http://schemas.microsoft.com/office/drawing/2014/main" id="{D8F652C5-4DAD-41E6-B5D8-C9F42379127A}"/>
              </a:ext>
            </a:extLst>
          </p:cNvPr>
          <p:cNvCxnSpPr>
            <a:cxnSpLocks/>
          </p:cNvCxnSpPr>
          <p:nvPr/>
        </p:nvCxnSpPr>
        <p:spPr>
          <a:xfrm>
            <a:off x="3518819" y="1787392"/>
            <a:ext cx="0" cy="43208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71E8617-C206-4B39-8A65-EDED42B78042}"/>
              </a:ext>
            </a:extLst>
          </p:cNvPr>
          <p:cNvSpPr/>
          <p:nvPr/>
        </p:nvSpPr>
        <p:spPr>
          <a:xfrm>
            <a:off x="4516397" y="4901132"/>
            <a:ext cx="2077923" cy="804338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100000">
                <a:srgbClr val="0066CC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r>
              <a:rPr lang="en-US" altLang="zh-TW" sz="1995" b="1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Larger Learning Rate</a:t>
            </a:r>
            <a:endParaRPr lang="zh-TW" altLang="en-US" sz="1995" b="1" dirty="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cxnSp>
        <p:nvCxnSpPr>
          <p:cNvPr id="17" name="直線單箭頭接點 42">
            <a:extLst>
              <a:ext uri="{FF2B5EF4-FFF2-40B4-BE49-F238E27FC236}">
                <a16:creationId xmlns:a16="http://schemas.microsoft.com/office/drawing/2014/main" id="{6B67F7F8-5D37-4438-80AA-B9CBE4492FCF}"/>
              </a:ext>
            </a:extLst>
          </p:cNvPr>
          <p:cNvCxnSpPr>
            <a:cxnSpLocks/>
          </p:cNvCxnSpPr>
          <p:nvPr/>
        </p:nvCxnSpPr>
        <p:spPr>
          <a:xfrm>
            <a:off x="1760899" y="5343745"/>
            <a:ext cx="2755499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DD18D13-4BB8-4646-8212-2FBF8BBB5D20}"/>
              </a:ext>
            </a:extLst>
          </p:cNvPr>
          <p:cNvSpPr/>
          <p:nvPr/>
        </p:nvSpPr>
        <p:spPr>
          <a:xfrm>
            <a:off x="1760899" y="2042511"/>
            <a:ext cx="2077923" cy="804338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00000">
                <a:srgbClr val="00B050"/>
              </a:gs>
            </a:gsLst>
            <a:lin ang="5400000" scaled="0"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r>
              <a:rPr lang="en-US" altLang="zh-TW" sz="1995" b="1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Smaller Learning Rate</a:t>
            </a:r>
            <a:endParaRPr lang="zh-TW" altLang="en-US" sz="1995" b="1" dirty="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cxnSp>
        <p:nvCxnSpPr>
          <p:cNvPr id="19" name="直線單箭頭接點 44">
            <a:extLst>
              <a:ext uri="{FF2B5EF4-FFF2-40B4-BE49-F238E27FC236}">
                <a16:creationId xmlns:a16="http://schemas.microsoft.com/office/drawing/2014/main" id="{85B783F6-FB93-4923-BA1E-37594D2734D9}"/>
              </a:ext>
            </a:extLst>
          </p:cNvPr>
          <p:cNvCxnSpPr>
            <a:cxnSpLocks/>
          </p:cNvCxnSpPr>
          <p:nvPr/>
        </p:nvCxnSpPr>
        <p:spPr>
          <a:xfrm flipV="1">
            <a:off x="2311579" y="2762546"/>
            <a:ext cx="0" cy="277475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1999760-FB6C-49E6-8FBD-003606D55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53" y="-227752"/>
            <a:ext cx="4984860" cy="68405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F1F413-8325-4293-A0F9-737A8B6FD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456" y="3564286"/>
            <a:ext cx="429760" cy="20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2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598C-B439-4248-BDA9-F640372B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236A91-3DFF-4F3A-844D-65C8BF18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42" y="1116013"/>
            <a:ext cx="8536798" cy="562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3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598C-B439-4248-BDA9-F640372B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BB6202-3BF2-4AA6-AA79-EF45B84B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60" y="1453307"/>
            <a:ext cx="9349156" cy="49914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3089FCE-8D66-4E9C-9F91-27D630C3A284}"/>
              </a:ext>
            </a:extLst>
          </p:cNvPr>
          <p:cNvSpPr/>
          <p:nvPr/>
        </p:nvSpPr>
        <p:spPr>
          <a:xfrm>
            <a:off x="2952254" y="843984"/>
            <a:ext cx="6944677" cy="504529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114">
              <a:defRPr/>
            </a:pPr>
            <a:r>
              <a:rPr lang="en-US" altLang="zh-TW" sz="2394" dirty="0">
                <a:solidFill>
                  <a:srgbClr val="FFFFFF"/>
                </a:solidFill>
                <a:latin typeface="Arial" panose="020F0502020204030204"/>
                <a:ea typeface="微软雅黑"/>
              </a:rPr>
              <a:t>Use first derivative to estimate second derivative</a:t>
            </a:r>
            <a:endParaRPr lang="zh-TW" altLang="en-US" sz="2394" dirty="0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293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598C-B439-4248-BDA9-F640372B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E6A885-B0B4-4B61-ADED-58461CAAB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E6A885-B0B4-4B61-ADED-58461CAAB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D67E9-0DBF-4ECD-BB70-9CB8428F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RMSprop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22">
                <a:extLst>
                  <a:ext uri="{FF2B5EF4-FFF2-40B4-BE49-F238E27FC236}">
                    <a16:creationId xmlns:a16="http://schemas.microsoft.com/office/drawing/2014/main" id="{54B6AED5-18C4-4767-89E4-6453740F7A33}"/>
                  </a:ext>
                </a:extLst>
              </p:cNvPr>
              <p:cNvSpPr txBox="1"/>
              <p:nvPr/>
            </p:nvSpPr>
            <p:spPr>
              <a:xfrm>
                <a:off x="936030" y="1764085"/>
                <a:ext cx="2833545" cy="762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211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79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79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793" dirty="0">
                  <a:solidFill>
                    <a:srgbClr val="000000"/>
                  </a:solidFill>
                  <a:latin typeface="Arial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4" name="文字方塊 22">
                <a:extLst>
                  <a:ext uri="{FF2B5EF4-FFF2-40B4-BE49-F238E27FC236}">
                    <a16:creationId xmlns:a16="http://schemas.microsoft.com/office/drawing/2014/main" id="{54B6AED5-18C4-4767-89E4-6453740F7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30" y="1764085"/>
                <a:ext cx="2833545" cy="762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23">
                <a:extLst>
                  <a:ext uri="{FF2B5EF4-FFF2-40B4-BE49-F238E27FC236}">
                    <a16:creationId xmlns:a16="http://schemas.microsoft.com/office/drawing/2014/main" id="{03B9E815-B0E2-4536-8265-410E58165584}"/>
                  </a:ext>
                </a:extLst>
              </p:cNvPr>
              <p:cNvSpPr txBox="1"/>
              <p:nvPr/>
            </p:nvSpPr>
            <p:spPr>
              <a:xfrm rot="5400000">
                <a:off x="2140485" y="4508030"/>
                <a:ext cx="478157" cy="4297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211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79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zh-TW" altLang="en-US" sz="2793" dirty="0">
                  <a:solidFill>
                    <a:srgbClr val="000000"/>
                  </a:solidFill>
                  <a:latin typeface="Arial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5" name="文字方塊 23">
                <a:extLst>
                  <a:ext uri="{FF2B5EF4-FFF2-40B4-BE49-F238E27FC236}">
                    <a16:creationId xmlns:a16="http://schemas.microsoft.com/office/drawing/2014/main" id="{03B9E815-B0E2-4536-8265-410E58165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140485" y="4508030"/>
                <a:ext cx="478157" cy="429790"/>
              </a:xfrm>
              <a:prstGeom prst="rect">
                <a:avLst/>
              </a:prstGeom>
              <a:blipFill>
                <a:blip r:embed="rId4"/>
                <a:stretch>
                  <a:fillRect b="-20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4">
                <a:extLst>
                  <a:ext uri="{FF2B5EF4-FFF2-40B4-BE49-F238E27FC236}">
                    <a16:creationId xmlns:a16="http://schemas.microsoft.com/office/drawing/2014/main" id="{A4BA95BD-86BA-474A-99E3-138415C213A6}"/>
                  </a:ext>
                </a:extLst>
              </p:cNvPr>
              <p:cNvSpPr txBox="1"/>
              <p:nvPr/>
            </p:nvSpPr>
            <p:spPr>
              <a:xfrm>
                <a:off x="936030" y="2660616"/>
                <a:ext cx="2833545" cy="735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211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79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79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793" dirty="0">
                  <a:solidFill>
                    <a:srgbClr val="000000"/>
                  </a:solidFill>
                  <a:latin typeface="Arial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6" name="文字方塊 24">
                <a:extLst>
                  <a:ext uri="{FF2B5EF4-FFF2-40B4-BE49-F238E27FC236}">
                    <a16:creationId xmlns:a16="http://schemas.microsoft.com/office/drawing/2014/main" id="{A4BA95BD-86BA-474A-99E3-138415C21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30" y="2660616"/>
                <a:ext cx="2833545" cy="735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25">
                <a:extLst>
                  <a:ext uri="{FF2B5EF4-FFF2-40B4-BE49-F238E27FC236}">
                    <a16:creationId xmlns:a16="http://schemas.microsoft.com/office/drawing/2014/main" id="{77B7FCB4-7A4B-40FB-BE41-23356C6128EA}"/>
                  </a:ext>
                </a:extLst>
              </p:cNvPr>
              <p:cNvSpPr txBox="1"/>
              <p:nvPr/>
            </p:nvSpPr>
            <p:spPr>
              <a:xfrm>
                <a:off x="711326" y="5152579"/>
                <a:ext cx="2976488" cy="735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211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TW" sz="279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79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793" dirty="0">
                  <a:solidFill>
                    <a:srgbClr val="000000"/>
                  </a:solidFill>
                  <a:latin typeface="Arial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7" name="文字方塊 25">
                <a:extLst>
                  <a:ext uri="{FF2B5EF4-FFF2-40B4-BE49-F238E27FC236}">
                    <a16:creationId xmlns:a16="http://schemas.microsoft.com/office/drawing/2014/main" id="{77B7FCB4-7A4B-40FB-BE41-23356C612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26" y="5152579"/>
                <a:ext cx="2976488" cy="735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26">
                <a:extLst>
                  <a:ext uri="{FF2B5EF4-FFF2-40B4-BE49-F238E27FC236}">
                    <a16:creationId xmlns:a16="http://schemas.microsoft.com/office/drawing/2014/main" id="{88EA5E11-1303-420B-A99C-18353AE5DD8A}"/>
                  </a:ext>
                </a:extLst>
              </p:cNvPr>
              <p:cNvSpPr txBox="1"/>
              <p:nvPr/>
            </p:nvSpPr>
            <p:spPr>
              <a:xfrm>
                <a:off x="4123142" y="1947422"/>
                <a:ext cx="1350641" cy="42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211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793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793" dirty="0">
                  <a:solidFill>
                    <a:srgbClr val="000000"/>
                  </a:solidFill>
                  <a:latin typeface="Arial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8" name="文字方塊 26">
                <a:extLst>
                  <a:ext uri="{FF2B5EF4-FFF2-40B4-BE49-F238E27FC236}">
                    <a16:creationId xmlns:a16="http://schemas.microsoft.com/office/drawing/2014/main" id="{88EA5E11-1303-420B-A99C-18353AE5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42" y="1947422"/>
                <a:ext cx="1350641" cy="4287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27">
                <a:extLst>
                  <a:ext uri="{FF2B5EF4-FFF2-40B4-BE49-F238E27FC236}">
                    <a16:creationId xmlns:a16="http://schemas.microsoft.com/office/drawing/2014/main" id="{28EF5632-B9EA-4A4C-B28E-0ED62A3C67DA}"/>
                  </a:ext>
                </a:extLst>
              </p:cNvPr>
              <p:cNvSpPr txBox="1"/>
              <p:nvPr/>
            </p:nvSpPr>
            <p:spPr>
              <a:xfrm>
                <a:off x="4123142" y="2728423"/>
                <a:ext cx="4710614" cy="520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211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793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793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793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793" dirty="0">
                  <a:solidFill>
                    <a:srgbClr val="000000"/>
                  </a:solidFill>
                  <a:latin typeface="Arial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9" name="文字方塊 27">
                <a:extLst>
                  <a:ext uri="{FF2B5EF4-FFF2-40B4-BE49-F238E27FC236}">
                    <a16:creationId xmlns:a16="http://schemas.microsoft.com/office/drawing/2014/main" id="{28EF5632-B9EA-4A4C-B28E-0ED62A3C6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42" y="2728423"/>
                <a:ext cx="4710614" cy="520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29">
                <a:extLst>
                  <a:ext uri="{FF2B5EF4-FFF2-40B4-BE49-F238E27FC236}">
                    <a16:creationId xmlns:a16="http://schemas.microsoft.com/office/drawing/2014/main" id="{70716CE9-0AC2-4ADF-967A-9588CBF6B9CB}"/>
                  </a:ext>
                </a:extLst>
              </p:cNvPr>
              <p:cNvSpPr txBox="1"/>
              <p:nvPr/>
            </p:nvSpPr>
            <p:spPr>
              <a:xfrm>
                <a:off x="958955" y="3604137"/>
                <a:ext cx="2841219" cy="762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211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79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79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793" dirty="0">
                  <a:solidFill>
                    <a:srgbClr val="000000"/>
                  </a:solidFill>
                  <a:latin typeface="Arial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10" name="文字方塊 29">
                <a:extLst>
                  <a:ext uri="{FF2B5EF4-FFF2-40B4-BE49-F238E27FC236}">
                    <a16:creationId xmlns:a16="http://schemas.microsoft.com/office/drawing/2014/main" id="{70716CE9-0AC2-4ADF-967A-9588CBF6B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55" y="3604137"/>
                <a:ext cx="2841219" cy="7620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1">
                <a:extLst>
                  <a:ext uri="{FF2B5EF4-FFF2-40B4-BE49-F238E27FC236}">
                    <a16:creationId xmlns:a16="http://schemas.microsoft.com/office/drawing/2014/main" id="{A3DB8BBA-00D4-483D-8263-D6DC8673C8A0}"/>
                  </a:ext>
                </a:extLst>
              </p:cNvPr>
              <p:cNvSpPr txBox="1"/>
              <p:nvPr/>
            </p:nvSpPr>
            <p:spPr>
              <a:xfrm>
                <a:off x="4087732" y="3713175"/>
                <a:ext cx="4806230" cy="520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211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793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793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793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793" dirty="0">
                  <a:solidFill>
                    <a:srgbClr val="000000"/>
                  </a:solidFill>
                  <a:latin typeface="Arial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11" name="文字方塊 11">
                <a:extLst>
                  <a:ext uri="{FF2B5EF4-FFF2-40B4-BE49-F238E27FC236}">
                    <a16:creationId xmlns:a16="http://schemas.microsoft.com/office/drawing/2014/main" id="{A3DB8BBA-00D4-483D-8263-D6DC8673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732" y="3713175"/>
                <a:ext cx="4806230" cy="5204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2">
                <a:extLst>
                  <a:ext uri="{FF2B5EF4-FFF2-40B4-BE49-F238E27FC236}">
                    <a16:creationId xmlns:a16="http://schemas.microsoft.com/office/drawing/2014/main" id="{CE84A67B-69FA-4163-8FCA-8A54814430B6}"/>
                  </a:ext>
                </a:extLst>
              </p:cNvPr>
              <p:cNvSpPr txBox="1"/>
              <p:nvPr/>
            </p:nvSpPr>
            <p:spPr>
              <a:xfrm>
                <a:off x="4123141" y="5194648"/>
                <a:ext cx="5000979" cy="520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211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793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793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79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793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altLang="zh-TW" sz="2793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79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793" dirty="0">
                  <a:solidFill>
                    <a:srgbClr val="000000"/>
                  </a:solidFill>
                  <a:latin typeface="Arial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12" name="文字方塊 12">
                <a:extLst>
                  <a:ext uri="{FF2B5EF4-FFF2-40B4-BE49-F238E27FC236}">
                    <a16:creationId xmlns:a16="http://schemas.microsoft.com/office/drawing/2014/main" id="{CE84A67B-69FA-4163-8FCA-8A548144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41" y="5194648"/>
                <a:ext cx="5000979" cy="5204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56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C200D-9E31-4628-87F3-7616E70C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Adam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3ECDAE5-C299-45F0-ACD2-873C8F3F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414029"/>
            <a:ext cx="11017092" cy="4514439"/>
          </a:xfrm>
        </p:spPr>
        <p:txBody>
          <a:bodyPr/>
          <a:lstStyle/>
          <a:p>
            <a:r>
              <a:rPr lang="zh-CN" altLang="en-US" dirty="0"/>
              <a:t>类似惯性的因素</a:t>
            </a:r>
          </a:p>
          <a:p>
            <a:endParaRPr lang="zh-CN" altLang="en-US" dirty="0"/>
          </a:p>
        </p:txBody>
      </p:sp>
      <p:sp>
        <p:nvSpPr>
          <p:cNvPr id="4" name="手繪多邊形 5">
            <a:extLst>
              <a:ext uri="{FF2B5EF4-FFF2-40B4-BE49-F238E27FC236}">
                <a16:creationId xmlns:a16="http://schemas.microsoft.com/office/drawing/2014/main" id="{D218D51B-B42C-40B1-9845-E0C228854835}"/>
              </a:ext>
            </a:extLst>
          </p:cNvPr>
          <p:cNvSpPr/>
          <p:nvPr/>
        </p:nvSpPr>
        <p:spPr>
          <a:xfrm>
            <a:off x="1296070" y="2353431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" name="橢圓 6">
            <a:extLst>
              <a:ext uri="{FF2B5EF4-FFF2-40B4-BE49-F238E27FC236}">
                <a16:creationId xmlns:a16="http://schemas.microsoft.com/office/drawing/2014/main" id="{4D8064A8-4045-4937-A261-038CFC457387}"/>
              </a:ext>
            </a:extLst>
          </p:cNvPr>
          <p:cNvSpPr/>
          <p:nvPr/>
        </p:nvSpPr>
        <p:spPr>
          <a:xfrm>
            <a:off x="1454331" y="2218495"/>
            <a:ext cx="633046" cy="63304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橢圓 7">
            <a:extLst>
              <a:ext uri="{FF2B5EF4-FFF2-40B4-BE49-F238E27FC236}">
                <a16:creationId xmlns:a16="http://schemas.microsoft.com/office/drawing/2014/main" id="{8B009B39-1C3D-4B80-A64A-1CA78A0CAC43}"/>
              </a:ext>
            </a:extLst>
          </p:cNvPr>
          <p:cNvSpPr/>
          <p:nvPr/>
        </p:nvSpPr>
        <p:spPr>
          <a:xfrm>
            <a:off x="2995916" y="4305203"/>
            <a:ext cx="633046" cy="63304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7" name="橢圓 8">
            <a:extLst>
              <a:ext uri="{FF2B5EF4-FFF2-40B4-BE49-F238E27FC236}">
                <a16:creationId xmlns:a16="http://schemas.microsoft.com/office/drawing/2014/main" id="{265E2AF1-A36E-47F7-8275-C3DFED1E99CC}"/>
              </a:ext>
            </a:extLst>
          </p:cNvPr>
          <p:cNvSpPr/>
          <p:nvPr/>
        </p:nvSpPr>
        <p:spPr>
          <a:xfrm>
            <a:off x="6054905" y="4457564"/>
            <a:ext cx="633046" cy="63304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cxnSp>
        <p:nvCxnSpPr>
          <p:cNvPr id="8" name="直線單箭頭接點 14">
            <a:extLst>
              <a:ext uri="{FF2B5EF4-FFF2-40B4-BE49-F238E27FC236}">
                <a16:creationId xmlns:a16="http://schemas.microsoft.com/office/drawing/2014/main" id="{D16BD0EC-F203-439E-80CC-424DDAC919A4}"/>
              </a:ext>
            </a:extLst>
          </p:cNvPr>
          <p:cNvCxnSpPr/>
          <p:nvPr/>
        </p:nvCxnSpPr>
        <p:spPr>
          <a:xfrm>
            <a:off x="1929115" y="2986477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15">
            <a:extLst>
              <a:ext uri="{FF2B5EF4-FFF2-40B4-BE49-F238E27FC236}">
                <a16:creationId xmlns:a16="http://schemas.microsoft.com/office/drawing/2014/main" id="{347E2ABF-7C6F-4E2C-9266-067BE87A1880}"/>
              </a:ext>
            </a:extLst>
          </p:cNvPr>
          <p:cNvCxnSpPr/>
          <p:nvPr/>
        </p:nvCxnSpPr>
        <p:spPr>
          <a:xfrm>
            <a:off x="3828251" y="4726723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18">
            <a:extLst>
              <a:ext uri="{FF2B5EF4-FFF2-40B4-BE49-F238E27FC236}">
                <a16:creationId xmlns:a16="http://schemas.microsoft.com/office/drawing/2014/main" id="{A082D5EE-1016-4F52-BAD7-0FCDAA1FF54D}"/>
              </a:ext>
            </a:extLst>
          </p:cNvPr>
          <p:cNvCxnSpPr/>
          <p:nvPr/>
        </p:nvCxnSpPr>
        <p:spPr>
          <a:xfrm flipV="1">
            <a:off x="6780266" y="4527904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48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蓝白系\鲁扬扬 (34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209" b="26171"/>
          <a:stretch/>
        </p:blipFill>
        <p:spPr bwMode="auto">
          <a:xfrm flipH="1">
            <a:off x="-1" y="0"/>
            <a:ext cx="9100280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">
            <a:extLst>
              <a:ext uri="{FF2B5EF4-FFF2-40B4-BE49-F238E27FC236}">
                <a16:creationId xmlns:a16="http://schemas.microsoft.com/office/drawing/2014/main" id="{4A908C9D-F88D-4F13-BF9C-AB7924A5B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13770" y="-1"/>
            <a:ext cx="10265612" cy="6840539"/>
          </a:xfrm>
          <a:prstGeom prst="parallelogram">
            <a:avLst>
              <a:gd name="adj" fmla="val 426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91289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绪论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8977C98A-A1DD-4AC7-A677-FC75EAC58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27" y="2141714"/>
            <a:ext cx="3950497" cy="2659549"/>
          </a:xfrm>
          <a:prstGeom prst="rect">
            <a:avLst/>
          </a:prstGeom>
        </p:spPr>
      </p:pic>
      <p:pic>
        <p:nvPicPr>
          <p:cNvPr id="10" name="圖片 4">
            <a:extLst>
              <a:ext uri="{FF2B5EF4-FFF2-40B4-BE49-F238E27FC236}">
                <a16:creationId xmlns:a16="http://schemas.microsoft.com/office/drawing/2014/main" id="{8F65A688-1C11-47F5-B493-6FE727874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276" y="2039273"/>
            <a:ext cx="4102667" cy="2761991"/>
          </a:xfrm>
          <a:prstGeom prst="rect">
            <a:avLst/>
          </a:prstGeom>
        </p:spPr>
      </p:pic>
      <p:sp>
        <p:nvSpPr>
          <p:cNvPr id="11" name="箭號: 向右 5">
            <a:extLst>
              <a:ext uri="{FF2B5EF4-FFF2-40B4-BE49-F238E27FC236}">
                <a16:creationId xmlns:a16="http://schemas.microsoft.com/office/drawing/2014/main" id="{48F99DD4-5C16-43E8-BEEF-DBCEA5A19DD2}"/>
              </a:ext>
            </a:extLst>
          </p:cNvPr>
          <p:cNvSpPr/>
          <p:nvPr/>
        </p:nvSpPr>
        <p:spPr>
          <a:xfrm>
            <a:off x="7404324" y="2859555"/>
            <a:ext cx="593350" cy="8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">
                <a:extLst>
                  <a:ext uri="{FF2B5EF4-FFF2-40B4-BE49-F238E27FC236}">
                    <a16:creationId xmlns:a16="http://schemas.microsoft.com/office/drawing/2014/main" id="{6926D415-4010-4C03-9DAA-4AB4E71AEC6E}"/>
                  </a:ext>
                </a:extLst>
              </p:cNvPr>
              <p:cNvSpPr txBox="1"/>
              <p:nvPr/>
            </p:nvSpPr>
            <p:spPr>
              <a:xfrm>
                <a:off x="4624296" y="1859661"/>
                <a:ext cx="1884534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3" name="文字方塊 6">
                <a:extLst>
                  <a:ext uri="{FF2B5EF4-FFF2-40B4-BE49-F238E27FC236}">
                    <a16:creationId xmlns:a16="http://schemas.microsoft.com/office/drawing/2014/main" id="{6926D415-4010-4C03-9DAA-4AB4E71AE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96" y="1859661"/>
                <a:ext cx="1884534" cy="461665"/>
              </a:xfrm>
              <a:prstGeom prst="rect">
                <a:avLst/>
              </a:prstGeom>
              <a:blipFill>
                <a:blip r:embed="rId7"/>
                <a:stretch>
                  <a:fillRect l="-5161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7">
                <a:extLst>
                  <a:ext uri="{FF2B5EF4-FFF2-40B4-BE49-F238E27FC236}">
                    <a16:creationId xmlns:a16="http://schemas.microsoft.com/office/drawing/2014/main" id="{9E5385E4-BB13-4DB2-9EF6-7AFF18EF6B78}"/>
                  </a:ext>
                </a:extLst>
              </p:cNvPr>
              <p:cNvSpPr txBox="1"/>
              <p:nvPr/>
            </p:nvSpPr>
            <p:spPr>
              <a:xfrm>
                <a:off x="8712075" y="838944"/>
                <a:ext cx="3344366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TW" sz="2400" baseline="-25000" dirty="0"/>
                  <a:t>cp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2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3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4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4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5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5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4" name="文字方塊 7">
                <a:extLst>
                  <a:ext uri="{FF2B5EF4-FFF2-40B4-BE49-F238E27FC236}">
                    <a16:creationId xmlns:a16="http://schemas.microsoft.com/office/drawing/2014/main" id="{9E5385E4-BB13-4DB2-9EF6-7AFF18EF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075" y="838944"/>
                <a:ext cx="3344366" cy="1200329"/>
              </a:xfrm>
              <a:prstGeom prst="rect">
                <a:avLst/>
              </a:prstGeom>
              <a:blipFill>
                <a:blip r:embed="rId8"/>
                <a:stretch>
                  <a:fillRect l="-2727" t="-4040" r="-364" b="-10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8">
            <a:extLst>
              <a:ext uri="{FF2B5EF4-FFF2-40B4-BE49-F238E27FC236}">
                <a16:creationId xmlns:a16="http://schemas.microsoft.com/office/drawing/2014/main" id="{C841913E-76D9-4CE0-BA93-2AB25047CF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127" y="4739956"/>
            <a:ext cx="1186970" cy="1216768"/>
          </a:xfrm>
          <a:prstGeom prst="rect">
            <a:avLst/>
          </a:prstGeom>
        </p:spPr>
      </p:pic>
      <p:sp>
        <p:nvSpPr>
          <p:cNvPr id="19" name="文字方塊 9">
            <a:extLst>
              <a:ext uri="{FF2B5EF4-FFF2-40B4-BE49-F238E27FC236}">
                <a16:creationId xmlns:a16="http://schemas.microsoft.com/office/drawing/2014/main" id="{5B3EA68C-14FD-4693-867D-88347C66A65A}"/>
              </a:ext>
            </a:extLst>
          </p:cNvPr>
          <p:cNvSpPr txBox="1"/>
          <p:nvPr/>
        </p:nvSpPr>
        <p:spPr>
          <a:xfrm>
            <a:off x="10565124" y="4838535"/>
            <a:ext cx="163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Large </a:t>
            </a:r>
          </a:p>
          <a:p>
            <a:r>
              <a:rPr lang="en-US" altLang="zh-TW" sz="2800" dirty="0"/>
              <a:t>Variance</a:t>
            </a:r>
            <a:endParaRPr lang="zh-TW" altLang="en-US" sz="2800" dirty="0"/>
          </a:p>
        </p:txBody>
      </p:sp>
      <p:sp>
        <p:nvSpPr>
          <p:cNvPr id="20" name="文字方塊 10">
            <a:extLst>
              <a:ext uri="{FF2B5EF4-FFF2-40B4-BE49-F238E27FC236}">
                <a16:creationId xmlns:a16="http://schemas.microsoft.com/office/drawing/2014/main" id="{887111D0-58A1-48BA-8D01-4DFD731DE8EC}"/>
              </a:ext>
            </a:extLst>
          </p:cNvPr>
          <p:cNvSpPr txBox="1"/>
          <p:nvPr/>
        </p:nvSpPr>
        <p:spPr>
          <a:xfrm>
            <a:off x="5653625" y="4851273"/>
            <a:ext cx="163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 </a:t>
            </a:r>
          </a:p>
          <a:p>
            <a:r>
              <a:rPr lang="en-US" altLang="zh-TW" sz="2800" dirty="0"/>
              <a:t>Variance</a:t>
            </a:r>
            <a:endParaRPr lang="zh-TW" altLang="en-US" sz="2800" dirty="0"/>
          </a:p>
        </p:txBody>
      </p:sp>
      <p:pic>
        <p:nvPicPr>
          <p:cNvPr id="21" name="圖片 11">
            <a:extLst>
              <a:ext uri="{FF2B5EF4-FFF2-40B4-BE49-F238E27FC236}">
                <a16:creationId xmlns:a16="http://schemas.microsoft.com/office/drawing/2014/main" id="{69BC4DB4-9CDB-4191-A787-0A186FD184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1288" y="4729180"/>
            <a:ext cx="1264203" cy="117281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101C6FE-5C2E-4D8F-9380-A55D9B84BCFA}"/>
              </a:ext>
            </a:extLst>
          </p:cNvPr>
          <p:cNvSpPr txBox="1"/>
          <p:nvPr/>
        </p:nvSpPr>
        <p:spPr>
          <a:xfrm>
            <a:off x="4430369" y="583181"/>
            <a:ext cx="7658976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01100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C200D-9E31-4628-87F3-7616E70C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8">
                <a:extLst>
                  <a:ext uri="{FF2B5EF4-FFF2-40B4-BE49-F238E27FC236}">
                    <a16:creationId xmlns:a16="http://schemas.microsoft.com/office/drawing/2014/main" id="{DA11DCC1-9700-408A-B9FD-F51B479E34D8}"/>
                  </a:ext>
                </a:extLst>
              </p:cNvPr>
              <p:cNvSpPr txBox="1"/>
              <p:nvPr/>
            </p:nvSpPr>
            <p:spPr>
              <a:xfrm>
                <a:off x="7072243" y="1752723"/>
                <a:ext cx="2580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Start at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p>
                  </m:oMath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8">
                <a:extLst>
                  <a:ext uri="{FF2B5EF4-FFF2-40B4-BE49-F238E27FC236}">
                    <a16:creationId xmlns:a16="http://schemas.microsoft.com/office/drawing/2014/main" id="{DA11DCC1-9700-408A-B9FD-F51B479E3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243" y="1752723"/>
                <a:ext cx="2580542" cy="461665"/>
              </a:xfrm>
              <a:prstGeom prst="rect">
                <a:avLst/>
              </a:prstGeom>
              <a:blipFill>
                <a:blip r:embed="rId2"/>
                <a:stretch>
                  <a:fillRect l="-3546"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25">
                <a:extLst>
                  <a:ext uri="{FF2B5EF4-FFF2-40B4-BE49-F238E27FC236}">
                    <a16:creationId xmlns:a16="http://schemas.microsoft.com/office/drawing/2014/main" id="{419BCC50-B74A-432D-B14D-C16EC217D55C}"/>
                  </a:ext>
                </a:extLst>
              </p:cNvPr>
              <p:cNvSpPr txBox="1"/>
              <p:nvPr/>
            </p:nvSpPr>
            <p:spPr>
              <a:xfrm>
                <a:off x="7082498" y="2686093"/>
                <a:ext cx="3993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p>
                  </m:oMath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25">
                <a:extLst>
                  <a:ext uri="{FF2B5EF4-FFF2-40B4-BE49-F238E27FC236}">
                    <a16:creationId xmlns:a16="http://schemas.microsoft.com/office/drawing/2014/main" id="{419BCC50-B74A-432D-B14D-C16EC217D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498" y="2686093"/>
                <a:ext cx="3993172" cy="461665"/>
              </a:xfrm>
              <a:prstGeom prst="rect">
                <a:avLst/>
              </a:prstGeom>
              <a:blipFill>
                <a:blip r:embed="rId3"/>
                <a:stretch>
                  <a:fillRect l="-2443"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27">
                <a:extLst>
                  <a:ext uri="{FF2B5EF4-FFF2-40B4-BE49-F238E27FC236}">
                    <a16:creationId xmlns:a16="http://schemas.microsoft.com/office/drawing/2014/main" id="{9FD8B7D6-B985-4135-8EA2-51B90FE7A53F}"/>
                  </a:ext>
                </a:extLst>
              </p:cNvPr>
              <p:cNvSpPr txBox="1"/>
              <p:nvPr/>
            </p:nvSpPr>
            <p:spPr>
              <a:xfrm>
                <a:off x="7068125" y="3726726"/>
                <a:ext cx="3360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 + v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1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27">
                <a:extLst>
                  <a:ext uri="{FF2B5EF4-FFF2-40B4-BE49-F238E27FC236}">
                    <a16:creationId xmlns:a16="http://schemas.microsoft.com/office/drawing/2014/main" id="{9FD8B7D6-B985-4135-8EA2-51B90FE7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25" y="3726726"/>
                <a:ext cx="3360126" cy="461665"/>
              </a:xfrm>
              <a:prstGeom prst="rect">
                <a:avLst/>
              </a:prstGeom>
              <a:blipFill>
                <a:blip r:embed="rId4"/>
                <a:stretch>
                  <a:fillRect l="-2717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28">
                <a:extLst>
                  <a:ext uri="{FF2B5EF4-FFF2-40B4-BE49-F238E27FC236}">
                    <a16:creationId xmlns:a16="http://schemas.microsoft.com/office/drawing/2014/main" id="{66A06886-DFB1-4094-BC49-58283CA24342}"/>
                  </a:ext>
                </a:extLst>
              </p:cNvPr>
              <p:cNvSpPr txBox="1"/>
              <p:nvPr/>
            </p:nvSpPr>
            <p:spPr>
              <a:xfrm>
                <a:off x="7101173" y="4244364"/>
                <a:ext cx="3993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28">
                <a:extLst>
                  <a:ext uri="{FF2B5EF4-FFF2-40B4-BE49-F238E27FC236}">
                    <a16:creationId xmlns:a16="http://schemas.microsoft.com/office/drawing/2014/main" id="{66A06886-DFB1-4094-BC49-58283CA24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173" y="4244364"/>
                <a:ext cx="3993172" cy="461665"/>
              </a:xfrm>
              <a:prstGeom prst="rect">
                <a:avLst/>
              </a:prstGeom>
              <a:blipFill>
                <a:blip r:embed="rId5"/>
                <a:stretch>
                  <a:fillRect l="-2443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29">
            <a:extLst>
              <a:ext uri="{FF2B5EF4-FFF2-40B4-BE49-F238E27FC236}">
                <a16:creationId xmlns:a16="http://schemas.microsoft.com/office/drawing/2014/main" id="{37BB7839-52E1-42DB-9F08-D601AF347120}"/>
              </a:ext>
            </a:extLst>
          </p:cNvPr>
          <p:cNvSpPr txBox="1"/>
          <p:nvPr/>
        </p:nvSpPr>
        <p:spPr>
          <a:xfrm>
            <a:off x="7082498" y="2214388"/>
            <a:ext cx="258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Movement v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=0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30">
                <a:extLst>
                  <a:ext uri="{FF2B5EF4-FFF2-40B4-BE49-F238E27FC236}">
                    <a16:creationId xmlns:a16="http://schemas.microsoft.com/office/drawing/2014/main" id="{9A91F3FB-D498-47FD-880B-A8C28AF01F7B}"/>
                  </a:ext>
                </a:extLst>
              </p:cNvPr>
              <p:cNvSpPr txBox="1"/>
              <p:nvPr/>
            </p:nvSpPr>
            <p:spPr>
              <a:xfrm>
                <a:off x="7068124" y="3209452"/>
                <a:ext cx="428213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Movement v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1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 = </a:t>
                </a:r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λ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v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0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 - </a:t>
                </a:r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η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𝛻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TW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p>
                        </m:sSup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30">
                <a:extLst>
                  <a:ext uri="{FF2B5EF4-FFF2-40B4-BE49-F238E27FC236}">
                    <a16:creationId xmlns:a16="http://schemas.microsoft.com/office/drawing/2014/main" id="{9A91F3FB-D498-47FD-880B-A8C28AF01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24" y="3209452"/>
                <a:ext cx="4282137" cy="509178"/>
              </a:xfrm>
              <a:prstGeom prst="rect">
                <a:avLst/>
              </a:prstGeom>
              <a:blipFill>
                <a:blip r:embed="rId6"/>
                <a:stretch>
                  <a:fillRect l="-2134" t="-4762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31">
                <a:extLst>
                  <a:ext uri="{FF2B5EF4-FFF2-40B4-BE49-F238E27FC236}">
                    <a16:creationId xmlns:a16="http://schemas.microsoft.com/office/drawing/2014/main" id="{2EB74050-D176-468D-86E1-F802211EB2F4}"/>
                  </a:ext>
                </a:extLst>
              </p:cNvPr>
              <p:cNvSpPr txBox="1"/>
              <p:nvPr/>
            </p:nvSpPr>
            <p:spPr>
              <a:xfrm>
                <a:off x="7075728" y="4776207"/>
                <a:ext cx="4422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Movement v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2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 = </a:t>
                </a:r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λ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v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1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 - </a:t>
                </a:r>
                <a:r>
                  <a:rPr kumimoji="0" lang="el-GR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η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𝛻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TW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31">
                <a:extLst>
                  <a:ext uri="{FF2B5EF4-FFF2-40B4-BE49-F238E27FC236}">
                    <a16:creationId xmlns:a16="http://schemas.microsoft.com/office/drawing/2014/main" id="{2EB74050-D176-468D-86E1-F802211EB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28" y="4776207"/>
                <a:ext cx="4422302" cy="461665"/>
              </a:xfrm>
              <a:prstGeom prst="rect">
                <a:avLst/>
              </a:prstGeom>
              <a:blipFill>
                <a:blip r:embed="rId7"/>
                <a:stretch>
                  <a:fillRect l="-2207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7F22B2F9-21EA-4FED-BC5E-4642E6D99783}"/>
                  </a:ext>
                </a:extLst>
              </p:cNvPr>
              <p:cNvSpPr txBox="1"/>
              <p:nvPr/>
            </p:nvSpPr>
            <p:spPr>
              <a:xfrm>
                <a:off x="7082498" y="5238801"/>
                <a:ext cx="3360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 + v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2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7F22B2F9-21EA-4FED-BC5E-4642E6D9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498" y="5238801"/>
                <a:ext cx="3360126" cy="461665"/>
              </a:xfrm>
              <a:prstGeom prst="rect">
                <a:avLst/>
              </a:prstGeom>
              <a:blipFill>
                <a:blip r:embed="rId8"/>
                <a:stretch>
                  <a:fillRect l="-2904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33">
            <a:extLst>
              <a:ext uri="{FF2B5EF4-FFF2-40B4-BE49-F238E27FC236}">
                <a16:creationId xmlns:a16="http://schemas.microsoft.com/office/drawing/2014/main" id="{89B5ACCC-C234-475E-8E19-F456DF96B09E}"/>
              </a:ext>
            </a:extLst>
          </p:cNvPr>
          <p:cNvCxnSpPr/>
          <p:nvPr/>
        </p:nvCxnSpPr>
        <p:spPr>
          <a:xfrm>
            <a:off x="2136126" y="2396813"/>
            <a:ext cx="1286264" cy="46908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34">
            <a:extLst>
              <a:ext uri="{FF2B5EF4-FFF2-40B4-BE49-F238E27FC236}">
                <a16:creationId xmlns:a16="http://schemas.microsoft.com/office/drawing/2014/main" id="{CAA260F9-430E-465D-9A62-5A8F10235D79}"/>
              </a:ext>
            </a:extLst>
          </p:cNvPr>
          <p:cNvCxnSpPr/>
          <p:nvPr/>
        </p:nvCxnSpPr>
        <p:spPr>
          <a:xfrm>
            <a:off x="3410475" y="2864991"/>
            <a:ext cx="879813" cy="99140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35">
            <a:extLst>
              <a:ext uri="{FF2B5EF4-FFF2-40B4-BE49-F238E27FC236}">
                <a16:creationId xmlns:a16="http://schemas.microsoft.com/office/drawing/2014/main" id="{F9B45C4A-D45B-4D40-AB4F-859D116FAA90}"/>
              </a:ext>
            </a:extLst>
          </p:cNvPr>
          <p:cNvCxnSpPr/>
          <p:nvPr/>
        </p:nvCxnSpPr>
        <p:spPr>
          <a:xfrm>
            <a:off x="4287458" y="3813118"/>
            <a:ext cx="27722" cy="124621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36">
            <a:extLst>
              <a:ext uri="{FF2B5EF4-FFF2-40B4-BE49-F238E27FC236}">
                <a16:creationId xmlns:a16="http://schemas.microsoft.com/office/drawing/2014/main" id="{6216684E-3C4D-45C5-A462-DF393743AEDD}"/>
              </a:ext>
            </a:extLst>
          </p:cNvPr>
          <p:cNvCxnSpPr/>
          <p:nvPr/>
        </p:nvCxnSpPr>
        <p:spPr>
          <a:xfrm flipH="1">
            <a:off x="3882384" y="5059332"/>
            <a:ext cx="389211" cy="104850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19A0229C-6CA5-4821-A2FE-7CC303A7871C}"/>
              </a:ext>
            </a:extLst>
          </p:cNvPr>
          <p:cNvCxnSpPr/>
          <p:nvPr/>
        </p:nvCxnSpPr>
        <p:spPr>
          <a:xfrm>
            <a:off x="1106507" y="4630230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AE8595C9-D20F-4463-AA59-F67A323AD86E}"/>
              </a:ext>
            </a:extLst>
          </p:cNvPr>
          <p:cNvCxnSpPr/>
          <p:nvPr/>
        </p:nvCxnSpPr>
        <p:spPr>
          <a:xfrm>
            <a:off x="1106507" y="4099189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59D192CA-9326-4358-949A-A97FE94BDDC3}"/>
              </a:ext>
            </a:extLst>
          </p:cNvPr>
          <p:cNvCxnSpPr/>
          <p:nvPr/>
        </p:nvCxnSpPr>
        <p:spPr>
          <a:xfrm flipH="1" flipV="1">
            <a:off x="1097655" y="1959657"/>
            <a:ext cx="948106" cy="3822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0">
            <a:extLst>
              <a:ext uri="{FF2B5EF4-FFF2-40B4-BE49-F238E27FC236}">
                <a16:creationId xmlns:a16="http://schemas.microsoft.com/office/drawing/2014/main" id="{17FD2963-F5D3-4AFD-AED6-95557DDFFC15}"/>
              </a:ext>
            </a:extLst>
          </p:cNvPr>
          <p:cNvCxnSpPr/>
          <p:nvPr/>
        </p:nvCxnSpPr>
        <p:spPr>
          <a:xfrm flipH="1" flipV="1">
            <a:off x="3358952" y="2390459"/>
            <a:ext cx="32860" cy="4432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41">
            <a:extLst>
              <a:ext uri="{FF2B5EF4-FFF2-40B4-BE49-F238E27FC236}">
                <a16:creationId xmlns:a16="http://schemas.microsoft.com/office/drawing/2014/main" id="{0A3464A1-7FD9-44F0-B8C0-F155A41BAE84}"/>
              </a:ext>
            </a:extLst>
          </p:cNvPr>
          <p:cNvCxnSpPr/>
          <p:nvPr/>
        </p:nvCxnSpPr>
        <p:spPr>
          <a:xfrm flipV="1">
            <a:off x="4287458" y="3411842"/>
            <a:ext cx="450017" cy="3936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42">
            <a:extLst>
              <a:ext uri="{FF2B5EF4-FFF2-40B4-BE49-F238E27FC236}">
                <a16:creationId xmlns:a16="http://schemas.microsoft.com/office/drawing/2014/main" id="{82851BD6-35FE-4E20-85DE-CF43469E05A6}"/>
              </a:ext>
            </a:extLst>
          </p:cNvPr>
          <p:cNvCxnSpPr/>
          <p:nvPr/>
        </p:nvCxnSpPr>
        <p:spPr>
          <a:xfrm>
            <a:off x="4357306" y="4993964"/>
            <a:ext cx="323690" cy="342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43">
            <a:extLst>
              <a:ext uri="{FF2B5EF4-FFF2-40B4-BE49-F238E27FC236}">
                <a16:creationId xmlns:a16="http://schemas.microsoft.com/office/drawing/2014/main" id="{F3C54578-3D20-4C66-8714-24E1411D0214}"/>
              </a:ext>
            </a:extLst>
          </p:cNvPr>
          <p:cNvSpPr txBox="1"/>
          <p:nvPr/>
        </p:nvSpPr>
        <p:spPr>
          <a:xfrm>
            <a:off x="1796703" y="4388735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Movement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2" name="文字方塊 44">
            <a:extLst>
              <a:ext uri="{FF2B5EF4-FFF2-40B4-BE49-F238E27FC236}">
                <a16:creationId xmlns:a16="http://schemas.microsoft.com/office/drawing/2014/main" id="{742E9684-2193-43D6-8A66-CE4C91C0033E}"/>
              </a:ext>
            </a:extLst>
          </p:cNvPr>
          <p:cNvSpPr txBox="1"/>
          <p:nvPr/>
        </p:nvSpPr>
        <p:spPr>
          <a:xfrm>
            <a:off x="1796703" y="3889444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Gradient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45">
                <a:extLst>
                  <a:ext uri="{FF2B5EF4-FFF2-40B4-BE49-F238E27FC236}">
                    <a16:creationId xmlns:a16="http://schemas.microsoft.com/office/drawing/2014/main" id="{7EFD8BF6-E0CA-4082-9F5E-FECB524B6095}"/>
                  </a:ext>
                </a:extLst>
              </p:cNvPr>
              <p:cNvSpPr txBox="1"/>
              <p:nvPr/>
            </p:nvSpPr>
            <p:spPr>
              <a:xfrm>
                <a:off x="1709093" y="2330523"/>
                <a:ext cx="68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45">
                <a:extLst>
                  <a:ext uri="{FF2B5EF4-FFF2-40B4-BE49-F238E27FC236}">
                    <a16:creationId xmlns:a16="http://schemas.microsoft.com/office/drawing/2014/main" id="{7EFD8BF6-E0CA-4082-9F5E-FECB524B6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093" y="2330523"/>
                <a:ext cx="6890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46">
                <a:extLst>
                  <a:ext uri="{FF2B5EF4-FFF2-40B4-BE49-F238E27FC236}">
                    <a16:creationId xmlns:a16="http://schemas.microsoft.com/office/drawing/2014/main" id="{7269C8E1-3203-4156-A75D-80DB7D79B154}"/>
                  </a:ext>
                </a:extLst>
              </p:cNvPr>
              <p:cNvSpPr txBox="1"/>
              <p:nvPr/>
            </p:nvSpPr>
            <p:spPr>
              <a:xfrm>
                <a:off x="2798060" y="2889288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46">
                <a:extLst>
                  <a:ext uri="{FF2B5EF4-FFF2-40B4-BE49-F238E27FC236}">
                    <a16:creationId xmlns:a16="http://schemas.microsoft.com/office/drawing/2014/main" id="{7269C8E1-3203-4156-A75D-80DB7D79B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060" y="2889288"/>
                <a:ext cx="689088" cy="4598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47">
                <a:extLst>
                  <a:ext uri="{FF2B5EF4-FFF2-40B4-BE49-F238E27FC236}">
                    <a16:creationId xmlns:a16="http://schemas.microsoft.com/office/drawing/2014/main" id="{9A4EF503-CAD2-44E6-BA54-1EE1055D1CBD}"/>
                  </a:ext>
                </a:extLst>
              </p:cNvPr>
              <p:cNvSpPr txBox="1"/>
              <p:nvPr/>
            </p:nvSpPr>
            <p:spPr>
              <a:xfrm>
                <a:off x="3561279" y="3544359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47">
                <a:extLst>
                  <a:ext uri="{FF2B5EF4-FFF2-40B4-BE49-F238E27FC236}">
                    <a16:creationId xmlns:a16="http://schemas.microsoft.com/office/drawing/2014/main" id="{9A4EF503-CAD2-44E6-BA54-1EE1055D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279" y="3544359"/>
                <a:ext cx="689088" cy="460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48">
                <a:extLst>
                  <a:ext uri="{FF2B5EF4-FFF2-40B4-BE49-F238E27FC236}">
                    <a16:creationId xmlns:a16="http://schemas.microsoft.com/office/drawing/2014/main" id="{AC82E7A5-F5DE-464D-8E5F-4A60020DB684}"/>
                  </a:ext>
                </a:extLst>
              </p:cNvPr>
              <p:cNvSpPr txBox="1"/>
              <p:nvPr/>
            </p:nvSpPr>
            <p:spPr>
              <a:xfrm>
                <a:off x="3700792" y="4538251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48">
                <a:extLst>
                  <a:ext uri="{FF2B5EF4-FFF2-40B4-BE49-F238E27FC236}">
                    <a16:creationId xmlns:a16="http://schemas.microsoft.com/office/drawing/2014/main" id="{AC82E7A5-F5DE-464D-8E5F-4A60020D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2" y="4538251"/>
                <a:ext cx="689088" cy="4605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49">
                <a:extLst>
                  <a:ext uri="{FF2B5EF4-FFF2-40B4-BE49-F238E27FC236}">
                    <a16:creationId xmlns:a16="http://schemas.microsoft.com/office/drawing/2014/main" id="{976CAE51-468E-43E9-92FC-30217F6AEABD}"/>
                  </a:ext>
                </a:extLst>
              </p:cNvPr>
              <p:cNvSpPr txBox="1"/>
              <p:nvPr/>
            </p:nvSpPr>
            <p:spPr>
              <a:xfrm>
                <a:off x="1597290" y="1752723"/>
                <a:ext cx="68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𝛻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49">
                <a:extLst>
                  <a:ext uri="{FF2B5EF4-FFF2-40B4-BE49-F238E27FC236}">
                    <a16:creationId xmlns:a16="http://schemas.microsoft.com/office/drawing/2014/main" id="{976CAE51-468E-43E9-92FC-30217F6AE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90" y="1752723"/>
                <a:ext cx="689088" cy="461665"/>
              </a:xfrm>
              <a:prstGeom prst="rect">
                <a:avLst/>
              </a:prstGeom>
              <a:blipFill>
                <a:blip r:embed="rId13"/>
                <a:stretch>
                  <a:fillRect r="-49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50">
                <a:extLst>
                  <a:ext uri="{FF2B5EF4-FFF2-40B4-BE49-F238E27FC236}">
                    <a16:creationId xmlns:a16="http://schemas.microsoft.com/office/drawing/2014/main" id="{30F6920B-611D-4B94-932F-2D8B354AEE93}"/>
                  </a:ext>
                </a:extLst>
              </p:cNvPr>
              <p:cNvSpPr txBox="1"/>
              <p:nvPr/>
            </p:nvSpPr>
            <p:spPr>
              <a:xfrm>
                <a:off x="3158421" y="1924961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𝛻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8" name="文字方塊 50">
                <a:extLst>
                  <a:ext uri="{FF2B5EF4-FFF2-40B4-BE49-F238E27FC236}">
                    <a16:creationId xmlns:a16="http://schemas.microsoft.com/office/drawing/2014/main" id="{30F6920B-611D-4B94-932F-2D8B354AE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21" y="1924961"/>
                <a:ext cx="689088" cy="459806"/>
              </a:xfrm>
              <a:prstGeom prst="rect">
                <a:avLst/>
              </a:prstGeom>
              <a:blipFill>
                <a:blip r:embed="rId14"/>
                <a:stretch>
                  <a:fillRect l="-1770" r="-45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51">
                <a:extLst>
                  <a:ext uri="{FF2B5EF4-FFF2-40B4-BE49-F238E27FC236}">
                    <a16:creationId xmlns:a16="http://schemas.microsoft.com/office/drawing/2014/main" id="{2E3BD395-0E20-407C-BC8E-591CC533E409}"/>
                  </a:ext>
                </a:extLst>
              </p:cNvPr>
              <p:cNvSpPr txBox="1"/>
              <p:nvPr/>
            </p:nvSpPr>
            <p:spPr>
              <a:xfrm>
                <a:off x="4643051" y="2992222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𝛻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9" name="文字方塊 51">
                <a:extLst>
                  <a:ext uri="{FF2B5EF4-FFF2-40B4-BE49-F238E27FC236}">
                    <a16:creationId xmlns:a16="http://schemas.microsoft.com/office/drawing/2014/main" id="{2E3BD395-0E20-407C-BC8E-591CC533E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051" y="2992222"/>
                <a:ext cx="689088" cy="460575"/>
              </a:xfrm>
              <a:prstGeom prst="rect">
                <a:avLst/>
              </a:prstGeom>
              <a:blipFill>
                <a:blip r:embed="rId15"/>
                <a:stretch>
                  <a:fillRect r="-48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52">
                <a:extLst>
                  <a:ext uri="{FF2B5EF4-FFF2-40B4-BE49-F238E27FC236}">
                    <a16:creationId xmlns:a16="http://schemas.microsoft.com/office/drawing/2014/main" id="{E9ECB2C3-EE49-4D3C-8F58-855B2273EF9A}"/>
                  </a:ext>
                </a:extLst>
              </p:cNvPr>
              <p:cNvSpPr txBox="1"/>
              <p:nvPr/>
            </p:nvSpPr>
            <p:spPr>
              <a:xfrm>
                <a:off x="4635927" y="4733717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𝛻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52">
                <a:extLst>
                  <a:ext uri="{FF2B5EF4-FFF2-40B4-BE49-F238E27FC236}">
                    <a16:creationId xmlns:a16="http://schemas.microsoft.com/office/drawing/2014/main" id="{E9ECB2C3-EE49-4D3C-8F58-855B2273E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927" y="4733717"/>
                <a:ext cx="689088" cy="460575"/>
              </a:xfrm>
              <a:prstGeom prst="rect">
                <a:avLst/>
              </a:prstGeom>
              <a:blipFill>
                <a:blip r:embed="rId16"/>
                <a:stretch>
                  <a:fillRect r="-48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53">
            <a:extLst>
              <a:ext uri="{FF2B5EF4-FFF2-40B4-BE49-F238E27FC236}">
                <a16:creationId xmlns:a16="http://schemas.microsoft.com/office/drawing/2014/main" id="{5EF9A900-0C30-4887-BF28-1522EAAFF13C}"/>
              </a:ext>
            </a:extLst>
          </p:cNvPr>
          <p:cNvSpPr/>
          <p:nvPr/>
        </p:nvSpPr>
        <p:spPr>
          <a:xfrm>
            <a:off x="1936976" y="2248367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cxnSp>
        <p:nvCxnSpPr>
          <p:cNvPr id="42" name="直線單箭頭接點 58">
            <a:extLst>
              <a:ext uri="{FF2B5EF4-FFF2-40B4-BE49-F238E27FC236}">
                <a16:creationId xmlns:a16="http://schemas.microsoft.com/office/drawing/2014/main" id="{6DEDAECF-F5A2-46EF-A433-CC1D298FBEA8}"/>
              </a:ext>
            </a:extLst>
          </p:cNvPr>
          <p:cNvCxnSpPr/>
          <p:nvPr/>
        </p:nvCxnSpPr>
        <p:spPr>
          <a:xfrm>
            <a:off x="3423197" y="2848288"/>
            <a:ext cx="1008308" cy="39073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60">
            <a:extLst>
              <a:ext uri="{FF2B5EF4-FFF2-40B4-BE49-F238E27FC236}">
                <a16:creationId xmlns:a16="http://schemas.microsoft.com/office/drawing/2014/main" id="{9584B73C-7ED1-4D1C-942C-FFAC5DD0B34C}"/>
              </a:ext>
            </a:extLst>
          </p:cNvPr>
          <p:cNvCxnSpPr/>
          <p:nvPr/>
        </p:nvCxnSpPr>
        <p:spPr>
          <a:xfrm>
            <a:off x="3383002" y="2865111"/>
            <a:ext cx="78777" cy="747717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66">
            <a:extLst>
              <a:ext uri="{FF2B5EF4-FFF2-40B4-BE49-F238E27FC236}">
                <a16:creationId xmlns:a16="http://schemas.microsoft.com/office/drawing/2014/main" id="{2C5F2E84-F228-460D-86A0-5FA634427639}"/>
              </a:ext>
            </a:extLst>
          </p:cNvPr>
          <p:cNvCxnSpPr/>
          <p:nvPr/>
        </p:nvCxnSpPr>
        <p:spPr>
          <a:xfrm>
            <a:off x="4300477" y="3856398"/>
            <a:ext cx="761038" cy="86574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54E747F8-8DF7-4A28-87C9-0118081ED901}"/>
              </a:ext>
            </a:extLst>
          </p:cNvPr>
          <p:cNvCxnSpPr/>
          <p:nvPr/>
        </p:nvCxnSpPr>
        <p:spPr>
          <a:xfrm flipH="1">
            <a:off x="3625688" y="3844824"/>
            <a:ext cx="623423" cy="440470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78">
            <a:extLst>
              <a:ext uri="{FF2B5EF4-FFF2-40B4-BE49-F238E27FC236}">
                <a16:creationId xmlns:a16="http://schemas.microsoft.com/office/drawing/2014/main" id="{42FCF748-688A-4D01-859A-B40782605836}"/>
              </a:ext>
            </a:extLst>
          </p:cNvPr>
          <p:cNvCxnSpPr/>
          <p:nvPr/>
        </p:nvCxnSpPr>
        <p:spPr>
          <a:xfrm flipH="1" flipV="1">
            <a:off x="3937399" y="4970457"/>
            <a:ext cx="311713" cy="23507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79">
            <a:extLst>
              <a:ext uri="{FF2B5EF4-FFF2-40B4-BE49-F238E27FC236}">
                <a16:creationId xmlns:a16="http://schemas.microsoft.com/office/drawing/2014/main" id="{726F527D-F5F9-4B42-AA05-9C1F73A7A950}"/>
              </a:ext>
            </a:extLst>
          </p:cNvPr>
          <p:cNvCxnSpPr/>
          <p:nvPr/>
        </p:nvCxnSpPr>
        <p:spPr>
          <a:xfrm>
            <a:off x="4321331" y="5059332"/>
            <a:ext cx="30800" cy="1044483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54">
            <a:extLst>
              <a:ext uri="{FF2B5EF4-FFF2-40B4-BE49-F238E27FC236}">
                <a16:creationId xmlns:a16="http://schemas.microsoft.com/office/drawing/2014/main" id="{C9824C9B-2A7A-4B81-AA0A-ED3E5A3CDCBC}"/>
              </a:ext>
            </a:extLst>
          </p:cNvPr>
          <p:cNvCxnSpPr/>
          <p:nvPr/>
        </p:nvCxnSpPr>
        <p:spPr>
          <a:xfrm>
            <a:off x="1092955" y="5128910"/>
            <a:ext cx="69019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56">
            <a:extLst>
              <a:ext uri="{FF2B5EF4-FFF2-40B4-BE49-F238E27FC236}">
                <a16:creationId xmlns:a16="http://schemas.microsoft.com/office/drawing/2014/main" id="{B2A550EA-20B3-4B11-9A20-5A69D65CF38D}"/>
              </a:ext>
            </a:extLst>
          </p:cNvPr>
          <p:cNvSpPr txBox="1"/>
          <p:nvPr/>
        </p:nvSpPr>
        <p:spPr>
          <a:xfrm>
            <a:off x="1796703" y="4888026"/>
            <a:ext cx="303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Movement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of last step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9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蓝白系\鲁扬扬 (34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209" b="26171"/>
          <a:stretch/>
        </p:blipFill>
        <p:spPr bwMode="auto">
          <a:xfrm flipH="1">
            <a:off x="-1" y="0"/>
            <a:ext cx="9100280" cy="68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">
            <a:extLst>
              <a:ext uri="{FF2B5EF4-FFF2-40B4-BE49-F238E27FC236}">
                <a16:creationId xmlns:a16="http://schemas.microsoft.com/office/drawing/2014/main" id="{4A908C9D-F88D-4F13-BF9C-AB7924A5B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13770" y="-1"/>
            <a:ext cx="10265612" cy="6840539"/>
          </a:xfrm>
          <a:prstGeom prst="parallelogram">
            <a:avLst>
              <a:gd name="adj" fmla="val 426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91289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绪论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EE2A754B-8C33-45C0-BD5D-C2AA32EEF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489" y="1856881"/>
            <a:ext cx="4410285" cy="2910340"/>
          </a:xfrm>
          <a:prstGeom prst="rect">
            <a:avLst/>
          </a:prstGeom>
        </p:spPr>
      </p:pic>
      <p:pic>
        <p:nvPicPr>
          <p:cNvPr id="23" name="圖片 5">
            <a:extLst>
              <a:ext uri="{FF2B5EF4-FFF2-40B4-BE49-F238E27FC236}">
                <a16:creationId xmlns:a16="http://schemas.microsoft.com/office/drawing/2014/main" id="{0E43F944-898E-4FB5-8246-966E9F0E8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612" y="4957193"/>
            <a:ext cx="1891094" cy="1754388"/>
          </a:xfrm>
          <a:prstGeom prst="rect">
            <a:avLst/>
          </a:prstGeom>
        </p:spPr>
      </p:pic>
      <p:pic>
        <p:nvPicPr>
          <p:cNvPr id="24" name="圖片 6">
            <a:extLst>
              <a:ext uri="{FF2B5EF4-FFF2-40B4-BE49-F238E27FC236}">
                <a16:creationId xmlns:a16="http://schemas.microsoft.com/office/drawing/2014/main" id="{581B4C9A-0BE6-46F4-9254-1EA5CC073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7539" y="4896900"/>
            <a:ext cx="1829054" cy="1874972"/>
          </a:xfrm>
          <a:prstGeom prst="rect">
            <a:avLst/>
          </a:prstGeom>
        </p:spPr>
      </p:pic>
      <p:sp>
        <p:nvSpPr>
          <p:cNvPr id="25" name="文字方塊 7">
            <a:extLst>
              <a:ext uri="{FF2B5EF4-FFF2-40B4-BE49-F238E27FC236}">
                <a16:creationId xmlns:a16="http://schemas.microsoft.com/office/drawing/2014/main" id="{3A85371A-F980-46F5-8F81-CD5D92C244E3}"/>
              </a:ext>
            </a:extLst>
          </p:cNvPr>
          <p:cNvSpPr txBox="1"/>
          <p:nvPr/>
        </p:nvSpPr>
        <p:spPr>
          <a:xfrm>
            <a:off x="6681706" y="5357333"/>
            <a:ext cx="1032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Large </a:t>
            </a:r>
          </a:p>
          <a:p>
            <a:r>
              <a:rPr lang="en-US" altLang="zh-TW" sz="2800" dirty="0"/>
              <a:t>Bias</a:t>
            </a:r>
            <a:endParaRPr lang="zh-TW" altLang="en-US" sz="2800" dirty="0"/>
          </a:p>
        </p:txBody>
      </p:sp>
      <p:sp>
        <p:nvSpPr>
          <p:cNvPr id="26" name="文字方塊 8">
            <a:extLst>
              <a:ext uri="{FF2B5EF4-FFF2-40B4-BE49-F238E27FC236}">
                <a16:creationId xmlns:a16="http://schemas.microsoft.com/office/drawing/2014/main" id="{D693B00D-8598-4C28-8599-18FE2DDF51EC}"/>
              </a:ext>
            </a:extLst>
          </p:cNvPr>
          <p:cNvSpPr txBox="1"/>
          <p:nvPr/>
        </p:nvSpPr>
        <p:spPr>
          <a:xfrm>
            <a:off x="10674761" y="5344418"/>
            <a:ext cx="1139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 </a:t>
            </a:r>
          </a:p>
          <a:p>
            <a:r>
              <a:rPr lang="en-US" altLang="zh-TW" sz="2800" dirty="0"/>
              <a:t>Bias</a:t>
            </a:r>
            <a:endParaRPr lang="zh-TW" altLang="en-US" sz="2800" dirty="0"/>
          </a:p>
        </p:txBody>
      </p:sp>
      <p:sp>
        <p:nvSpPr>
          <p:cNvPr id="27" name="箭號: 向右 9">
            <a:extLst>
              <a:ext uri="{FF2B5EF4-FFF2-40B4-BE49-F238E27FC236}">
                <a16:creationId xmlns:a16="http://schemas.microsoft.com/office/drawing/2014/main" id="{1EB32F6E-885A-4707-AA13-33A6B102ACF4}"/>
              </a:ext>
            </a:extLst>
          </p:cNvPr>
          <p:cNvSpPr/>
          <p:nvPr/>
        </p:nvSpPr>
        <p:spPr>
          <a:xfrm>
            <a:off x="7574099" y="2807282"/>
            <a:ext cx="593350" cy="8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10">
                <a:extLst>
                  <a:ext uri="{FF2B5EF4-FFF2-40B4-BE49-F238E27FC236}">
                    <a16:creationId xmlns:a16="http://schemas.microsoft.com/office/drawing/2014/main" id="{D860B72E-C496-4C6B-B90D-06EB31B56638}"/>
                  </a:ext>
                </a:extLst>
              </p:cNvPr>
              <p:cNvSpPr txBox="1"/>
              <p:nvPr/>
            </p:nvSpPr>
            <p:spPr>
              <a:xfrm>
                <a:off x="4584482" y="1560504"/>
                <a:ext cx="1884534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28" name="文字方塊 10">
                <a:extLst>
                  <a:ext uri="{FF2B5EF4-FFF2-40B4-BE49-F238E27FC236}">
                    <a16:creationId xmlns:a16="http://schemas.microsoft.com/office/drawing/2014/main" id="{D860B72E-C496-4C6B-B90D-06EB31B56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82" y="1560504"/>
                <a:ext cx="1884534" cy="461665"/>
              </a:xfrm>
              <a:prstGeom prst="rect">
                <a:avLst/>
              </a:prstGeom>
              <a:blipFill>
                <a:blip r:embed="rId8"/>
                <a:stretch>
                  <a:fillRect l="-4839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11">
                <a:extLst>
                  <a:ext uri="{FF2B5EF4-FFF2-40B4-BE49-F238E27FC236}">
                    <a16:creationId xmlns:a16="http://schemas.microsoft.com/office/drawing/2014/main" id="{7818DA11-ADD6-47F0-AF60-75D89E948243}"/>
                  </a:ext>
                </a:extLst>
              </p:cNvPr>
              <p:cNvSpPr txBox="1"/>
              <p:nvPr/>
            </p:nvSpPr>
            <p:spPr>
              <a:xfrm>
                <a:off x="8569370" y="781941"/>
                <a:ext cx="3344366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TW" sz="2400" baseline="-25000" dirty="0"/>
                  <a:t>cp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2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3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4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4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5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TW" sz="2400" baseline="-25000" dirty="0" err="1"/>
                  <a:t>cp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5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29" name="文字方塊 11">
                <a:extLst>
                  <a:ext uri="{FF2B5EF4-FFF2-40B4-BE49-F238E27FC236}">
                    <a16:creationId xmlns:a16="http://schemas.microsoft.com/office/drawing/2014/main" id="{7818DA11-ADD6-47F0-AF60-75D89E948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70" y="781941"/>
                <a:ext cx="3344366" cy="1200329"/>
              </a:xfrm>
              <a:prstGeom prst="rect">
                <a:avLst/>
              </a:prstGeom>
              <a:blipFill>
                <a:blip r:embed="rId9"/>
                <a:stretch>
                  <a:fillRect l="-2914" t="-4040" r="-364" b="-10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圖片 12">
            <a:extLst>
              <a:ext uri="{FF2B5EF4-FFF2-40B4-BE49-F238E27FC236}">
                <a16:creationId xmlns:a16="http://schemas.microsoft.com/office/drawing/2014/main" id="{9500A4E8-B334-41B9-85CA-8599FAB49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386" y="1908101"/>
            <a:ext cx="4310673" cy="2859120"/>
          </a:xfrm>
          <a:prstGeom prst="rect">
            <a:avLst/>
          </a:prstGeom>
        </p:spPr>
      </p:pic>
      <p:sp>
        <p:nvSpPr>
          <p:cNvPr id="31" name="橢圓 2">
            <a:extLst>
              <a:ext uri="{FF2B5EF4-FFF2-40B4-BE49-F238E27FC236}">
                <a16:creationId xmlns:a16="http://schemas.microsoft.com/office/drawing/2014/main" id="{6BF32414-32ED-4E8C-9024-F9A9C7BC7519}"/>
              </a:ext>
            </a:extLst>
          </p:cNvPr>
          <p:cNvSpPr/>
          <p:nvPr/>
        </p:nvSpPr>
        <p:spPr>
          <a:xfrm>
            <a:off x="5084814" y="4780137"/>
            <a:ext cx="1077930" cy="76860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13">
            <a:extLst>
              <a:ext uri="{FF2B5EF4-FFF2-40B4-BE49-F238E27FC236}">
                <a16:creationId xmlns:a16="http://schemas.microsoft.com/office/drawing/2014/main" id="{4849F666-A500-440B-949E-653A89741133}"/>
              </a:ext>
            </a:extLst>
          </p:cNvPr>
          <p:cNvSpPr/>
          <p:nvPr/>
        </p:nvSpPr>
        <p:spPr>
          <a:xfrm>
            <a:off x="8655780" y="4896900"/>
            <a:ext cx="1917416" cy="18749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">
            <a:extLst>
              <a:ext uri="{FF2B5EF4-FFF2-40B4-BE49-F238E27FC236}">
                <a16:creationId xmlns:a16="http://schemas.microsoft.com/office/drawing/2014/main" id="{423DA0CD-D1A3-4A84-9EE4-B1406A3498BD}"/>
              </a:ext>
            </a:extLst>
          </p:cNvPr>
          <p:cNvSpPr txBox="1"/>
          <p:nvPr/>
        </p:nvSpPr>
        <p:spPr>
          <a:xfrm>
            <a:off x="3636016" y="5548743"/>
            <a:ext cx="106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34" name="直線單箭頭接點 15">
            <a:extLst>
              <a:ext uri="{FF2B5EF4-FFF2-40B4-BE49-F238E27FC236}">
                <a16:creationId xmlns:a16="http://schemas.microsoft.com/office/drawing/2014/main" id="{EDB3DF9B-BB29-4B99-B9C4-D7A05654CDAC}"/>
              </a:ext>
            </a:extLst>
          </p:cNvPr>
          <p:cNvCxnSpPr/>
          <p:nvPr/>
        </p:nvCxnSpPr>
        <p:spPr>
          <a:xfrm flipV="1">
            <a:off x="4271077" y="5257518"/>
            <a:ext cx="787857" cy="3924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17">
            <a:extLst>
              <a:ext uri="{FF2B5EF4-FFF2-40B4-BE49-F238E27FC236}">
                <a16:creationId xmlns:a16="http://schemas.microsoft.com/office/drawing/2014/main" id="{999272E0-0AFF-4AE8-BFAA-0126372E380C}"/>
              </a:ext>
            </a:extLst>
          </p:cNvPr>
          <p:cNvSpPr txBox="1"/>
          <p:nvPr/>
        </p:nvSpPr>
        <p:spPr>
          <a:xfrm>
            <a:off x="7574099" y="6298525"/>
            <a:ext cx="106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36" name="直線單箭頭接點 18">
            <a:extLst>
              <a:ext uri="{FF2B5EF4-FFF2-40B4-BE49-F238E27FC236}">
                <a16:creationId xmlns:a16="http://schemas.microsoft.com/office/drawing/2014/main" id="{1CED91F4-CE91-4662-9C27-7D937CB8BDFB}"/>
              </a:ext>
            </a:extLst>
          </p:cNvPr>
          <p:cNvCxnSpPr/>
          <p:nvPr/>
        </p:nvCxnSpPr>
        <p:spPr>
          <a:xfrm flipV="1">
            <a:off x="8167449" y="6018982"/>
            <a:ext cx="497330" cy="2924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FDD14FD-2BDC-4E16-BB82-66A9B5DAB219}"/>
              </a:ext>
            </a:extLst>
          </p:cNvPr>
          <p:cNvSpPr txBox="1"/>
          <p:nvPr/>
        </p:nvSpPr>
        <p:spPr>
          <a:xfrm>
            <a:off x="4430369" y="583181"/>
            <a:ext cx="7658976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23383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8" grpId="0" animBg="1"/>
      <p:bldP spid="29" grpId="0" animBg="1"/>
      <p:bldP spid="31" grpId="0" animBg="1"/>
      <p:bldP spid="32" grpId="0" animBg="1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145E58-9524-4FF1-A45B-C1AC73A3A833}"/>
              </a:ext>
            </a:extLst>
          </p:cNvPr>
          <p:cNvGrpSpPr/>
          <p:nvPr/>
        </p:nvGrpSpPr>
        <p:grpSpPr>
          <a:xfrm>
            <a:off x="-1" y="-1"/>
            <a:ext cx="11979383" cy="6840539"/>
            <a:chOff x="-1" y="-1"/>
            <a:chExt cx="11979383" cy="6840539"/>
          </a:xfrm>
        </p:grpSpPr>
        <p:pic>
          <p:nvPicPr>
            <p:cNvPr id="12" name="Picture 2" descr="C:\Users\Administrator\Desktop\蓝白系\鲁扬扬 (34)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r="209" b="26171"/>
            <a:stretch/>
          </p:blipFill>
          <p:spPr bwMode="auto">
            <a:xfrm flipH="1">
              <a:off x="-1" y="0"/>
              <a:ext cx="9100280" cy="684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">
              <a:extLst>
                <a:ext uri="{FF2B5EF4-FFF2-40B4-BE49-F238E27FC236}">
                  <a16:creationId xmlns:a16="http://schemas.microsoft.com/office/drawing/2014/main" id="{4A908C9D-F88D-4F13-BF9C-AB7924A5B84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713770" y="-1"/>
              <a:ext cx="10265612" cy="6840539"/>
            </a:xfrm>
            <a:prstGeom prst="parallelogram">
              <a:avLst>
                <a:gd name="adj" fmla="val 426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91289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绪论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7" name="標題 1">
            <a:extLst>
              <a:ext uri="{FF2B5EF4-FFF2-40B4-BE49-F238E27FC236}">
                <a16:creationId xmlns:a16="http://schemas.microsoft.com/office/drawing/2014/main" id="{0BA83E35-DC49-4CD6-AA2C-0AE8B57354AD}"/>
              </a:ext>
            </a:extLst>
          </p:cNvPr>
          <p:cNvSpPr txBox="1">
            <a:spLocks/>
          </p:cNvSpPr>
          <p:nvPr/>
        </p:nvSpPr>
        <p:spPr>
          <a:xfrm>
            <a:off x="4692320" y="461364"/>
            <a:ext cx="4637252" cy="628454"/>
          </a:xfrm>
          <a:prstGeom prst="rect">
            <a:avLst/>
          </a:prstGeom>
        </p:spPr>
        <p:txBody>
          <a:bodyPr/>
          <a:lstStyle>
            <a:lvl1pPr algn="l" defTabSz="9121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TW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</a:t>
            </a:r>
            <a:r>
              <a:rPr lang="en-US" altLang="zh-TW" sz="28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altLang="zh-TW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Variance</a:t>
            </a:r>
            <a:endParaRPr lang="zh-TW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內容版面配置區 3">
            <a:extLst>
              <a:ext uri="{FF2B5EF4-FFF2-40B4-BE49-F238E27FC236}">
                <a16:creationId xmlns:a16="http://schemas.microsoft.com/office/drawing/2014/main" id="{E0B67B09-94FD-424B-928D-D0095CD15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04" y="1404045"/>
            <a:ext cx="6034109" cy="3633036"/>
          </a:xfrm>
          <a:prstGeom prst="rect">
            <a:avLst/>
          </a:prstGeom>
        </p:spPr>
      </p:pic>
      <p:pic>
        <p:nvPicPr>
          <p:cNvPr id="40" name="圖片 5">
            <a:extLst>
              <a:ext uri="{FF2B5EF4-FFF2-40B4-BE49-F238E27FC236}">
                <a16:creationId xmlns:a16="http://schemas.microsoft.com/office/drawing/2014/main" id="{D9871092-A642-46D2-A4B8-ABF51A915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579" y="5256634"/>
            <a:ext cx="1347322" cy="1249925"/>
          </a:xfrm>
          <a:prstGeom prst="rect">
            <a:avLst/>
          </a:prstGeom>
        </p:spPr>
      </p:pic>
      <p:pic>
        <p:nvPicPr>
          <p:cNvPr id="41" name="圖片 6">
            <a:extLst>
              <a:ext uri="{FF2B5EF4-FFF2-40B4-BE49-F238E27FC236}">
                <a16:creationId xmlns:a16="http://schemas.microsoft.com/office/drawing/2014/main" id="{007C378B-EDF8-4CAD-A285-9425D80AC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853" y="5187270"/>
            <a:ext cx="1349828" cy="1383715"/>
          </a:xfrm>
          <a:prstGeom prst="rect">
            <a:avLst/>
          </a:prstGeom>
        </p:spPr>
      </p:pic>
      <p:sp>
        <p:nvSpPr>
          <p:cNvPr id="42" name="文字方塊 7">
            <a:extLst>
              <a:ext uri="{FF2B5EF4-FFF2-40B4-BE49-F238E27FC236}">
                <a16:creationId xmlns:a16="http://schemas.microsoft.com/office/drawing/2014/main" id="{0BBFB77F-C7BF-48D9-9F97-D0DB48F88561}"/>
              </a:ext>
            </a:extLst>
          </p:cNvPr>
          <p:cNvSpPr txBox="1"/>
          <p:nvPr/>
        </p:nvSpPr>
        <p:spPr>
          <a:xfrm>
            <a:off x="4466187" y="5355908"/>
            <a:ext cx="1667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Large Bias</a:t>
            </a:r>
            <a:endParaRPr lang="zh-TW" altLang="en-US" sz="2800" dirty="0"/>
          </a:p>
        </p:txBody>
      </p:sp>
      <p:sp>
        <p:nvSpPr>
          <p:cNvPr id="43" name="文字方塊 8">
            <a:extLst>
              <a:ext uri="{FF2B5EF4-FFF2-40B4-BE49-F238E27FC236}">
                <a16:creationId xmlns:a16="http://schemas.microsoft.com/office/drawing/2014/main" id="{CC55E272-07E1-482A-A1B2-0352B8DD06A2}"/>
              </a:ext>
            </a:extLst>
          </p:cNvPr>
          <p:cNvSpPr txBox="1"/>
          <p:nvPr/>
        </p:nvSpPr>
        <p:spPr>
          <a:xfrm>
            <a:off x="10000644" y="5347847"/>
            <a:ext cx="1971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 Bias</a:t>
            </a:r>
            <a:endParaRPr lang="zh-TW" altLang="en-US" sz="2800" dirty="0"/>
          </a:p>
        </p:txBody>
      </p:sp>
      <p:sp>
        <p:nvSpPr>
          <p:cNvPr id="44" name="文字方塊 9">
            <a:extLst>
              <a:ext uri="{FF2B5EF4-FFF2-40B4-BE49-F238E27FC236}">
                <a16:creationId xmlns:a16="http://schemas.microsoft.com/office/drawing/2014/main" id="{792C0EB9-DADF-45FC-87B2-E583A8210C28}"/>
              </a:ext>
            </a:extLst>
          </p:cNvPr>
          <p:cNvSpPr txBox="1"/>
          <p:nvPr/>
        </p:nvSpPr>
        <p:spPr>
          <a:xfrm>
            <a:off x="10000644" y="5924530"/>
            <a:ext cx="24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Large Variance</a:t>
            </a:r>
            <a:endParaRPr lang="zh-TW" altLang="en-US" sz="2800" dirty="0"/>
          </a:p>
        </p:txBody>
      </p:sp>
      <p:sp>
        <p:nvSpPr>
          <p:cNvPr id="45" name="文字方塊 10">
            <a:extLst>
              <a:ext uri="{FF2B5EF4-FFF2-40B4-BE49-F238E27FC236}">
                <a16:creationId xmlns:a16="http://schemas.microsoft.com/office/drawing/2014/main" id="{FC87F4DB-B002-4DFD-912B-D09ACB5F2F2D}"/>
              </a:ext>
            </a:extLst>
          </p:cNvPr>
          <p:cNvSpPr txBox="1"/>
          <p:nvPr/>
        </p:nvSpPr>
        <p:spPr>
          <a:xfrm>
            <a:off x="3944458" y="5938255"/>
            <a:ext cx="231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 Variance</a:t>
            </a:r>
            <a:endParaRPr lang="zh-TW" altLang="en-US" sz="2800" dirty="0"/>
          </a:p>
        </p:txBody>
      </p:sp>
      <p:sp>
        <p:nvSpPr>
          <p:cNvPr id="46" name="箭號: 向右 11">
            <a:extLst>
              <a:ext uri="{FF2B5EF4-FFF2-40B4-BE49-F238E27FC236}">
                <a16:creationId xmlns:a16="http://schemas.microsoft.com/office/drawing/2014/main" id="{AEA97A90-B342-4094-9C8A-CB23D7FC5DC9}"/>
              </a:ext>
            </a:extLst>
          </p:cNvPr>
          <p:cNvSpPr/>
          <p:nvPr/>
        </p:nvSpPr>
        <p:spPr>
          <a:xfrm>
            <a:off x="7612036" y="5567070"/>
            <a:ext cx="928914" cy="624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手繪多邊形: 圖案 12">
            <a:extLst>
              <a:ext uri="{FF2B5EF4-FFF2-40B4-BE49-F238E27FC236}">
                <a16:creationId xmlns:a16="http://schemas.microsoft.com/office/drawing/2014/main" id="{251959CC-8184-4FD9-988E-A77DB9E51F48}"/>
              </a:ext>
            </a:extLst>
          </p:cNvPr>
          <p:cNvSpPr/>
          <p:nvPr/>
        </p:nvSpPr>
        <p:spPr>
          <a:xfrm>
            <a:off x="6063859" y="4183755"/>
            <a:ext cx="4426857" cy="362857"/>
          </a:xfrm>
          <a:custGeom>
            <a:avLst/>
            <a:gdLst>
              <a:gd name="connsiteX0" fmla="*/ 0 w 4426857"/>
              <a:gd name="connsiteY0" fmla="*/ 0 h 362857"/>
              <a:gd name="connsiteX1" fmla="*/ 725714 w 4426857"/>
              <a:gd name="connsiteY1" fmla="*/ 145143 h 362857"/>
              <a:gd name="connsiteX2" fmla="*/ 2046514 w 4426857"/>
              <a:gd name="connsiteY2" fmla="*/ 304800 h 362857"/>
              <a:gd name="connsiteX3" fmla="*/ 3236686 w 4426857"/>
              <a:gd name="connsiteY3" fmla="*/ 333828 h 362857"/>
              <a:gd name="connsiteX4" fmla="*/ 4426857 w 4426857"/>
              <a:gd name="connsiteY4" fmla="*/ 362857 h 362857"/>
              <a:gd name="connsiteX5" fmla="*/ 4426857 w 4426857"/>
              <a:gd name="connsiteY5" fmla="*/ 362857 h 362857"/>
              <a:gd name="connsiteX6" fmla="*/ 4412343 w 4426857"/>
              <a:gd name="connsiteY6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6857" h="362857">
                <a:moveTo>
                  <a:pt x="0" y="0"/>
                </a:moveTo>
                <a:cubicBezTo>
                  <a:pt x="192314" y="47171"/>
                  <a:pt x="384628" y="94343"/>
                  <a:pt x="725714" y="145143"/>
                </a:cubicBezTo>
                <a:cubicBezTo>
                  <a:pt x="1066800" y="195943"/>
                  <a:pt x="1628019" y="273353"/>
                  <a:pt x="2046514" y="304800"/>
                </a:cubicBezTo>
                <a:cubicBezTo>
                  <a:pt x="2465009" y="336247"/>
                  <a:pt x="3236686" y="333828"/>
                  <a:pt x="3236686" y="333828"/>
                </a:cubicBezTo>
                <a:lnTo>
                  <a:pt x="4426857" y="362857"/>
                </a:lnTo>
                <a:lnTo>
                  <a:pt x="4426857" y="362857"/>
                </a:lnTo>
                <a:lnTo>
                  <a:pt x="4412343" y="362857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手繪多邊形: 圖案 14">
            <a:extLst>
              <a:ext uri="{FF2B5EF4-FFF2-40B4-BE49-F238E27FC236}">
                <a16:creationId xmlns:a16="http://schemas.microsoft.com/office/drawing/2014/main" id="{0421A948-B5D7-4AB3-B24A-317FB8E5C1A6}"/>
              </a:ext>
            </a:extLst>
          </p:cNvPr>
          <p:cNvSpPr/>
          <p:nvPr/>
        </p:nvSpPr>
        <p:spPr>
          <a:xfrm>
            <a:off x="6078373" y="1498612"/>
            <a:ext cx="4586515" cy="3062514"/>
          </a:xfrm>
          <a:custGeom>
            <a:avLst/>
            <a:gdLst>
              <a:gd name="connsiteX0" fmla="*/ 0 w 4586515"/>
              <a:gd name="connsiteY0" fmla="*/ 3062514 h 3062514"/>
              <a:gd name="connsiteX1" fmla="*/ 1335315 w 4586515"/>
              <a:gd name="connsiteY1" fmla="*/ 3004457 h 3062514"/>
              <a:gd name="connsiteX2" fmla="*/ 2177143 w 4586515"/>
              <a:gd name="connsiteY2" fmla="*/ 2931886 h 3062514"/>
              <a:gd name="connsiteX3" fmla="*/ 3236686 w 4586515"/>
              <a:gd name="connsiteY3" fmla="*/ 2699657 h 3062514"/>
              <a:gd name="connsiteX4" fmla="*/ 3918857 w 4586515"/>
              <a:gd name="connsiteY4" fmla="*/ 1973943 h 3062514"/>
              <a:gd name="connsiteX5" fmla="*/ 4586515 w 4586515"/>
              <a:gd name="connsiteY5" fmla="*/ 0 h 30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6515" h="3062514">
                <a:moveTo>
                  <a:pt x="0" y="3062514"/>
                </a:moveTo>
                <a:lnTo>
                  <a:pt x="1335315" y="3004457"/>
                </a:lnTo>
                <a:cubicBezTo>
                  <a:pt x="1698172" y="2982686"/>
                  <a:pt x="1860248" y="2982686"/>
                  <a:pt x="2177143" y="2931886"/>
                </a:cubicBezTo>
                <a:cubicBezTo>
                  <a:pt x="2494038" y="2881086"/>
                  <a:pt x="2946400" y="2859314"/>
                  <a:pt x="3236686" y="2699657"/>
                </a:cubicBezTo>
                <a:cubicBezTo>
                  <a:pt x="3526972" y="2540000"/>
                  <a:pt x="3693886" y="2423886"/>
                  <a:pt x="3918857" y="1973943"/>
                </a:cubicBezTo>
                <a:cubicBezTo>
                  <a:pt x="4143828" y="1524000"/>
                  <a:pt x="4365171" y="762000"/>
                  <a:pt x="4586515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接點 16">
            <a:extLst>
              <a:ext uri="{FF2B5EF4-FFF2-40B4-BE49-F238E27FC236}">
                <a16:creationId xmlns:a16="http://schemas.microsoft.com/office/drawing/2014/main" id="{FAECAAB5-03D6-4472-8EC9-4924346C8B58}"/>
              </a:ext>
            </a:extLst>
          </p:cNvPr>
          <p:cNvCxnSpPr/>
          <p:nvPr/>
        </p:nvCxnSpPr>
        <p:spPr>
          <a:xfrm>
            <a:off x="5817116" y="1963071"/>
            <a:ext cx="4450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18">
            <a:extLst>
              <a:ext uri="{FF2B5EF4-FFF2-40B4-BE49-F238E27FC236}">
                <a16:creationId xmlns:a16="http://schemas.microsoft.com/office/drawing/2014/main" id="{795EDCC9-9CEF-4CF8-A134-2BE398B2C347}"/>
              </a:ext>
            </a:extLst>
          </p:cNvPr>
          <p:cNvCxnSpPr/>
          <p:nvPr/>
        </p:nvCxnSpPr>
        <p:spPr>
          <a:xfrm>
            <a:off x="5831630" y="2478326"/>
            <a:ext cx="4450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19">
            <a:extLst>
              <a:ext uri="{FF2B5EF4-FFF2-40B4-BE49-F238E27FC236}">
                <a16:creationId xmlns:a16="http://schemas.microsoft.com/office/drawing/2014/main" id="{5EA5F5E5-16C7-444B-B854-7976A74A25C6}"/>
              </a:ext>
            </a:extLst>
          </p:cNvPr>
          <p:cNvCxnSpPr/>
          <p:nvPr/>
        </p:nvCxnSpPr>
        <p:spPr>
          <a:xfrm>
            <a:off x="5826799" y="3058897"/>
            <a:ext cx="44509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20">
            <a:extLst>
              <a:ext uri="{FF2B5EF4-FFF2-40B4-BE49-F238E27FC236}">
                <a16:creationId xmlns:a16="http://schemas.microsoft.com/office/drawing/2014/main" id="{0B14E594-A172-4C3E-82CA-37CAB097B86D}"/>
              </a:ext>
            </a:extLst>
          </p:cNvPr>
          <p:cNvSpPr txBox="1"/>
          <p:nvPr/>
        </p:nvSpPr>
        <p:spPr>
          <a:xfrm>
            <a:off x="6460556" y="1732238"/>
            <a:ext cx="238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Error from bias</a:t>
            </a:r>
            <a:endParaRPr lang="zh-TW" altLang="en-US" sz="2400" dirty="0"/>
          </a:p>
        </p:txBody>
      </p:sp>
      <p:sp>
        <p:nvSpPr>
          <p:cNvPr id="53" name="文字方塊 21">
            <a:extLst>
              <a:ext uri="{FF2B5EF4-FFF2-40B4-BE49-F238E27FC236}">
                <a16:creationId xmlns:a16="http://schemas.microsoft.com/office/drawing/2014/main" id="{42CA9E2D-8C1C-445D-9361-A1B4B05C5487}"/>
              </a:ext>
            </a:extLst>
          </p:cNvPr>
          <p:cNvSpPr txBox="1"/>
          <p:nvPr/>
        </p:nvSpPr>
        <p:spPr>
          <a:xfrm>
            <a:off x="6460556" y="2232030"/>
            <a:ext cx="286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Error from variance</a:t>
            </a:r>
            <a:endParaRPr lang="zh-TW" altLang="en-US" sz="2400" dirty="0"/>
          </a:p>
        </p:txBody>
      </p:sp>
      <p:sp>
        <p:nvSpPr>
          <p:cNvPr id="54" name="文字方塊 22">
            <a:extLst>
              <a:ext uri="{FF2B5EF4-FFF2-40B4-BE49-F238E27FC236}">
                <a16:creationId xmlns:a16="http://schemas.microsoft.com/office/drawing/2014/main" id="{AF5686B1-4D01-4167-8442-918C2821958B}"/>
              </a:ext>
            </a:extLst>
          </p:cNvPr>
          <p:cNvSpPr txBox="1"/>
          <p:nvPr/>
        </p:nvSpPr>
        <p:spPr>
          <a:xfrm>
            <a:off x="6460555" y="2788262"/>
            <a:ext cx="286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Error observed</a:t>
            </a:r>
            <a:endParaRPr lang="zh-TW" altLang="en-US" sz="2400" dirty="0"/>
          </a:p>
        </p:txBody>
      </p:sp>
      <p:sp>
        <p:nvSpPr>
          <p:cNvPr id="55" name="文字方塊 23">
            <a:extLst>
              <a:ext uri="{FF2B5EF4-FFF2-40B4-BE49-F238E27FC236}">
                <a16:creationId xmlns:a16="http://schemas.microsoft.com/office/drawing/2014/main" id="{E9C9914C-B039-44D3-9764-B86584573416}"/>
              </a:ext>
            </a:extLst>
          </p:cNvPr>
          <p:cNvSpPr txBox="1"/>
          <p:nvPr/>
        </p:nvSpPr>
        <p:spPr>
          <a:xfrm>
            <a:off x="9984633" y="3771956"/>
            <a:ext cx="188302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Overfitting</a:t>
            </a:r>
            <a:endParaRPr lang="zh-TW" altLang="en-US" sz="2800" dirty="0"/>
          </a:p>
        </p:txBody>
      </p:sp>
      <p:sp>
        <p:nvSpPr>
          <p:cNvPr id="56" name="文字方塊 24">
            <a:extLst>
              <a:ext uri="{FF2B5EF4-FFF2-40B4-BE49-F238E27FC236}">
                <a16:creationId xmlns:a16="http://schemas.microsoft.com/office/drawing/2014/main" id="{61889022-5B76-4DE8-BBCD-865D0FB7A54B}"/>
              </a:ext>
            </a:extLst>
          </p:cNvPr>
          <p:cNvSpPr txBox="1"/>
          <p:nvPr/>
        </p:nvSpPr>
        <p:spPr>
          <a:xfrm>
            <a:off x="3777820" y="3771956"/>
            <a:ext cx="2048979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Underfitting</a:t>
            </a:r>
            <a:endParaRPr lang="zh-TW" altLang="en-US" sz="2800" dirty="0"/>
          </a:p>
        </p:txBody>
      </p:sp>
      <p:cxnSp>
        <p:nvCxnSpPr>
          <p:cNvPr id="57" name="直線單箭頭接點 26">
            <a:extLst>
              <a:ext uri="{FF2B5EF4-FFF2-40B4-BE49-F238E27FC236}">
                <a16:creationId xmlns:a16="http://schemas.microsoft.com/office/drawing/2014/main" id="{7C305E3D-D31C-41D6-AACE-5048EC258CAD}"/>
              </a:ext>
            </a:extLst>
          </p:cNvPr>
          <p:cNvCxnSpPr/>
          <p:nvPr/>
        </p:nvCxnSpPr>
        <p:spPr>
          <a:xfrm>
            <a:off x="6131579" y="4946368"/>
            <a:ext cx="499706" cy="310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27">
            <a:extLst>
              <a:ext uri="{FF2B5EF4-FFF2-40B4-BE49-F238E27FC236}">
                <a16:creationId xmlns:a16="http://schemas.microsoft.com/office/drawing/2014/main" id="{72895D0F-14A3-460C-A40D-5C194232E627}"/>
              </a:ext>
            </a:extLst>
          </p:cNvPr>
          <p:cNvCxnSpPr/>
          <p:nvPr/>
        </p:nvCxnSpPr>
        <p:spPr>
          <a:xfrm flipH="1">
            <a:off x="9647292" y="4880025"/>
            <a:ext cx="563729" cy="414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4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52" grpId="0"/>
      <p:bldP spid="53" grpId="0"/>
      <p:bldP spid="54" grpId="0"/>
      <p:bldP spid="55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145E58-9524-4FF1-A45B-C1AC73A3A833}"/>
              </a:ext>
            </a:extLst>
          </p:cNvPr>
          <p:cNvGrpSpPr/>
          <p:nvPr/>
        </p:nvGrpSpPr>
        <p:grpSpPr>
          <a:xfrm>
            <a:off x="-1" y="0"/>
            <a:ext cx="11979383" cy="6840539"/>
            <a:chOff x="-1" y="-1"/>
            <a:chExt cx="11979383" cy="6840539"/>
          </a:xfrm>
        </p:grpSpPr>
        <p:pic>
          <p:nvPicPr>
            <p:cNvPr id="12" name="Picture 2" descr="C:\Users\Administrator\Desktop\蓝白系\鲁扬扬 (34)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r="209" b="26171"/>
            <a:stretch/>
          </p:blipFill>
          <p:spPr bwMode="auto">
            <a:xfrm flipH="1">
              <a:off x="-1" y="0"/>
              <a:ext cx="9100280" cy="684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">
              <a:extLst>
                <a:ext uri="{FF2B5EF4-FFF2-40B4-BE49-F238E27FC236}">
                  <a16:creationId xmlns:a16="http://schemas.microsoft.com/office/drawing/2014/main" id="{4A908C9D-F88D-4F13-BF9C-AB7924A5B84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713770" y="-1"/>
              <a:ext cx="10265612" cy="6840539"/>
            </a:xfrm>
            <a:prstGeom prst="parallelogram">
              <a:avLst>
                <a:gd name="adj" fmla="val 426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91289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绪论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3B2FA03-A0D1-47AF-B4F6-7ED63B49D988}"/>
              </a:ext>
            </a:extLst>
          </p:cNvPr>
          <p:cNvSpPr/>
          <p:nvPr/>
        </p:nvSpPr>
        <p:spPr>
          <a:xfrm>
            <a:off x="3774959" y="2124125"/>
            <a:ext cx="3798888" cy="624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Training Set</a:t>
            </a:r>
            <a:endParaRPr lang="zh-TW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3A84A3-4E04-418B-8B3F-EAFB39BA2967}"/>
              </a:ext>
            </a:extLst>
          </p:cNvPr>
          <p:cNvSpPr/>
          <p:nvPr/>
        </p:nvSpPr>
        <p:spPr>
          <a:xfrm>
            <a:off x="7972293" y="2124125"/>
            <a:ext cx="1911576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Testing Set</a:t>
            </a:r>
            <a:endParaRPr lang="zh-TW" altLang="en-US" sz="28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C7CDDEA-2AA6-45C6-9BEE-175FD8902EDC}"/>
              </a:ext>
            </a:extLst>
          </p:cNvPr>
          <p:cNvSpPr/>
          <p:nvPr/>
        </p:nvSpPr>
        <p:spPr>
          <a:xfrm>
            <a:off x="10018581" y="2108635"/>
            <a:ext cx="1995714" cy="624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Testing Set</a:t>
            </a:r>
            <a:endParaRPr lang="zh-TW" altLang="en-US" sz="2800" dirty="0"/>
          </a:p>
        </p:txBody>
      </p:sp>
      <p:sp>
        <p:nvSpPr>
          <p:cNvPr id="32" name="文字方塊 6">
            <a:extLst>
              <a:ext uri="{FF2B5EF4-FFF2-40B4-BE49-F238E27FC236}">
                <a16:creationId xmlns:a16="http://schemas.microsoft.com/office/drawing/2014/main" id="{F94DA3F8-F775-42E7-8B68-E3F59B5CFE3C}"/>
              </a:ext>
            </a:extLst>
          </p:cNvPr>
          <p:cNvSpPr txBox="1"/>
          <p:nvPr/>
        </p:nvSpPr>
        <p:spPr>
          <a:xfrm>
            <a:off x="7972293" y="1609960"/>
            <a:ext cx="182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public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文字方塊 7">
            <a:extLst>
              <a:ext uri="{FF2B5EF4-FFF2-40B4-BE49-F238E27FC236}">
                <a16:creationId xmlns:a16="http://schemas.microsoft.com/office/drawing/2014/main" id="{E335100E-D746-4D9A-B870-FA2642482424}"/>
              </a:ext>
            </a:extLst>
          </p:cNvPr>
          <p:cNvSpPr txBox="1"/>
          <p:nvPr/>
        </p:nvSpPr>
        <p:spPr>
          <a:xfrm>
            <a:off x="10102719" y="1637671"/>
            <a:ext cx="182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private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58C30E0-862C-416A-B15E-27BC3E270385}"/>
              </a:ext>
            </a:extLst>
          </p:cNvPr>
          <p:cNvSpPr/>
          <p:nvPr/>
        </p:nvSpPr>
        <p:spPr>
          <a:xfrm>
            <a:off x="3774959" y="3265353"/>
            <a:ext cx="1737179" cy="10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Training Set</a:t>
            </a:r>
            <a:endParaRPr lang="zh-TW" altLang="en-US" sz="28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EBCC73E-93F4-48A7-9945-EE8503CB380A}"/>
              </a:ext>
            </a:extLst>
          </p:cNvPr>
          <p:cNvSpPr/>
          <p:nvPr/>
        </p:nvSpPr>
        <p:spPr>
          <a:xfrm>
            <a:off x="5795393" y="3279867"/>
            <a:ext cx="1778454" cy="10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Validation</a:t>
            </a:r>
          </a:p>
          <a:p>
            <a:pPr algn="ctr"/>
            <a:r>
              <a:rPr lang="en-US" altLang="zh-TW" sz="2800" dirty="0"/>
              <a:t> set</a:t>
            </a:r>
            <a:endParaRPr lang="zh-TW" altLang="en-US" sz="2800" dirty="0"/>
          </a:p>
        </p:txBody>
      </p:sp>
      <p:cxnSp>
        <p:nvCxnSpPr>
          <p:cNvPr id="36" name="直線單箭頭接點 12">
            <a:extLst>
              <a:ext uri="{FF2B5EF4-FFF2-40B4-BE49-F238E27FC236}">
                <a16:creationId xmlns:a16="http://schemas.microsoft.com/office/drawing/2014/main" id="{A3204D8F-4DBC-4790-9D36-E513EB68CD8B}"/>
              </a:ext>
            </a:extLst>
          </p:cNvPr>
          <p:cNvCxnSpPr>
            <a:stCxn id="29" idx="2"/>
            <a:endCxn id="34" idx="0"/>
          </p:cNvCxnSpPr>
          <p:nvPr/>
        </p:nvCxnSpPr>
        <p:spPr>
          <a:xfrm flipH="1">
            <a:off x="4643549" y="2748239"/>
            <a:ext cx="1030854" cy="51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13">
            <a:extLst>
              <a:ext uri="{FF2B5EF4-FFF2-40B4-BE49-F238E27FC236}">
                <a16:creationId xmlns:a16="http://schemas.microsoft.com/office/drawing/2014/main" id="{F029C3D7-394D-47FC-849C-604508ADFDBD}"/>
              </a:ext>
            </a:extLst>
          </p:cNvPr>
          <p:cNvCxnSpPr>
            <a:stCxn id="29" idx="2"/>
            <a:endCxn id="35" idx="0"/>
          </p:cNvCxnSpPr>
          <p:nvPr/>
        </p:nvCxnSpPr>
        <p:spPr>
          <a:xfrm>
            <a:off x="5674403" y="2748239"/>
            <a:ext cx="1010217" cy="531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16">
            <a:extLst>
              <a:ext uri="{FF2B5EF4-FFF2-40B4-BE49-F238E27FC236}">
                <a16:creationId xmlns:a16="http://schemas.microsoft.com/office/drawing/2014/main" id="{98C57D5A-EF21-4D35-80D1-A9C480C802E4}"/>
              </a:ext>
            </a:extLst>
          </p:cNvPr>
          <p:cNvSpPr txBox="1"/>
          <p:nvPr/>
        </p:nvSpPr>
        <p:spPr>
          <a:xfrm>
            <a:off x="4055039" y="4615227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1</a:t>
            </a:r>
            <a:endParaRPr lang="zh-TW" altLang="en-US" sz="2400" dirty="0"/>
          </a:p>
        </p:txBody>
      </p:sp>
      <p:sp>
        <p:nvSpPr>
          <p:cNvPr id="60" name="文字方塊 17">
            <a:extLst>
              <a:ext uri="{FF2B5EF4-FFF2-40B4-BE49-F238E27FC236}">
                <a16:creationId xmlns:a16="http://schemas.microsoft.com/office/drawing/2014/main" id="{E74A5E5B-D41A-4CAF-817C-70005104C93F}"/>
              </a:ext>
            </a:extLst>
          </p:cNvPr>
          <p:cNvSpPr txBox="1"/>
          <p:nvPr/>
        </p:nvSpPr>
        <p:spPr>
          <a:xfrm>
            <a:off x="4055039" y="5117799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2</a:t>
            </a:r>
            <a:endParaRPr lang="zh-TW" altLang="en-US" sz="2400" dirty="0"/>
          </a:p>
        </p:txBody>
      </p:sp>
      <p:sp>
        <p:nvSpPr>
          <p:cNvPr id="61" name="文字方塊 18">
            <a:extLst>
              <a:ext uri="{FF2B5EF4-FFF2-40B4-BE49-F238E27FC236}">
                <a16:creationId xmlns:a16="http://schemas.microsoft.com/office/drawing/2014/main" id="{6B70CD6F-7B57-4A04-AF4E-9AC9E7F88966}"/>
              </a:ext>
            </a:extLst>
          </p:cNvPr>
          <p:cNvSpPr txBox="1"/>
          <p:nvPr/>
        </p:nvSpPr>
        <p:spPr>
          <a:xfrm>
            <a:off x="4055038" y="5614359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3</a:t>
            </a:r>
            <a:endParaRPr lang="zh-TW" altLang="en-US" sz="2400" dirty="0"/>
          </a:p>
        </p:txBody>
      </p:sp>
      <p:sp>
        <p:nvSpPr>
          <p:cNvPr id="62" name="文字方塊 19">
            <a:extLst>
              <a:ext uri="{FF2B5EF4-FFF2-40B4-BE49-F238E27FC236}">
                <a16:creationId xmlns:a16="http://schemas.microsoft.com/office/drawing/2014/main" id="{B882F884-77D7-40E0-8A9D-2274F5BB1793}"/>
              </a:ext>
            </a:extLst>
          </p:cNvPr>
          <p:cNvSpPr txBox="1"/>
          <p:nvPr/>
        </p:nvSpPr>
        <p:spPr>
          <a:xfrm>
            <a:off x="6209503" y="461522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0.9</a:t>
            </a:r>
            <a:endParaRPr lang="zh-TW" altLang="en-US" sz="2400" dirty="0"/>
          </a:p>
        </p:txBody>
      </p:sp>
      <p:sp>
        <p:nvSpPr>
          <p:cNvPr id="63" name="文字方塊 20">
            <a:extLst>
              <a:ext uri="{FF2B5EF4-FFF2-40B4-BE49-F238E27FC236}">
                <a16:creationId xmlns:a16="http://schemas.microsoft.com/office/drawing/2014/main" id="{9D4819D7-7A53-4FC8-B011-E57EB1AEF7D7}"/>
              </a:ext>
            </a:extLst>
          </p:cNvPr>
          <p:cNvSpPr txBox="1"/>
          <p:nvPr/>
        </p:nvSpPr>
        <p:spPr>
          <a:xfrm>
            <a:off x="6209503" y="511779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0.7</a:t>
            </a:r>
            <a:endParaRPr lang="zh-TW" altLang="en-US" sz="2400" dirty="0"/>
          </a:p>
        </p:txBody>
      </p:sp>
      <p:sp>
        <p:nvSpPr>
          <p:cNvPr id="64" name="文字方塊 21">
            <a:extLst>
              <a:ext uri="{FF2B5EF4-FFF2-40B4-BE49-F238E27FC236}">
                <a16:creationId xmlns:a16="http://schemas.microsoft.com/office/drawing/2014/main" id="{737A767B-8C9B-43CE-975E-D44D358B3496}"/>
              </a:ext>
            </a:extLst>
          </p:cNvPr>
          <p:cNvSpPr txBox="1"/>
          <p:nvPr/>
        </p:nvSpPr>
        <p:spPr>
          <a:xfrm>
            <a:off x="6209503" y="562035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cxnSp>
        <p:nvCxnSpPr>
          <p:cNvPr id="65" name="直線單箭頭接點 22">
            <a:extLst>
              <a:ext uri="{FF2B5EF4-FFF2-40B4-BE49-F238E27FC236}">
                <a16:creationId xmlns:a16="http://schemas.microsoft.com/office/drawing/2014/main" id="{B82DA344-51D0-46A1-90AC-E9627F9A1CD7}"/>
              </a:ext>
            </a:extLst>
          </p:cNvPr>
          <p:cNvCxnSpPr/>
          <p:nvPr/>
        </p:nvCxnSpPr>
        <p:spPr>
          <a:xfrm>
            <a:off x="5283764" y="4866440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23">
            <a:extLst>
              <a:ext uri="{FF2B5EF4-FFF2-40B4-BE49-F238E27FC236}">
                <a16:creationId xmlns:a16="http://schemas.microsoft.com/office/drawing/2014/main" id="{0027BFF0-EB1D-4123-B93D-7E609A8E8BED}"/>
              </a:ext>
            </a:extLst>
          </p:cNvPr>
          <p:cNvCxnSpPr/>
          <p:nvPr/>
        </p:nvCxnSpPr>
        <p:spPr>
          <a:xfrm>
            <a:off x="5283764" y="5345625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24">
            <a:extLst>
              <a:ext uri="{FF2B5EF4-FFF2-40B4-BE49-F238E27FC236}">
                <a16:creationId xmlns:a16="http://schemas.microsoft.com/office/drawing/2014/main" id="{F5B50214-B1CB-478A-960D-C00B896EEA4B}"/>
              </a:ext>
            </a:extLst>
          </p:cNvPr>
          <p:cNvCxnSpPr/>
          <p:nvPr/>
        </p:nvCxnSpPr>
        <p:spPr>
          <a:xfrm>
            <a:off x="5320049" y="5845191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左大括弧 27">
            <a:extLst>
              <a:ext uri="{FF2B5EF4-FFF2-40B4-BE49-F238E27FC236}">
                <a16:creationId xmlns:a16="http://schemas.microsoft.com/office/drawing/2014/main" id="{734EFA2D-25E6-40A2-8FE7-BEBDD5B7D9AF}"/>
              </a:ext>
            </a:extLst>
          </p:cNvPr>
          <p:cNvSpPr/>
          <p:nvPr/>
        </p:nvSpPr>
        <p:spPr>
          <a:xfrm>
            <a:off x="3961602" y="4630259"/>
            <a:ext cx="223328" cy="1460798"/>
          </a:xfrm>
          <a:prstGeom prst="leftBrace">
            <a:avLst>
              <a:gd name="adj1" fmla="val 47727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接點 31">
            <a:extLst>
              <a:ext uri="{FF2B5EF4-FFF2-40B4-BE49-F238E27FC236}">
                <a16:creationId xmlns:a16="http://schemas.microsoft.com/office/drawing/2014/main" id="{33230926-5F30-4F14-9289-DAC8D174C799}"/>
              </a:ext>
            </a:extLst>
          </p:cNvPr>
          <p:cNvCxnSpPr/>
          <p:nvPr/>
        </p:nvCxnSpPr>
        <p:spPr>
          <a:xfrm>
            <a:off x="3870434" y="4382413"/>
            <a:ext cx="0" cy="929341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992C457E-015E-461C-8CEF-FECF143B5D8F}"/>
              </a:ext>
            </a:extLst>
          </p:cNvPr>
          <p:cNvSpPr/>
          <p:nvPr/>
        </p:nvSpPr>
        <p:spPr>
          <a:xfrm>
            <a:off x="4149606" y="5590454"/>
            <a:ext cx="3231019" cy="4965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296EF414-230B-4676-8743-29B30F2C6958}"/>
              </a:ext>
            </a:extLst>
          </p:cNvPr>
          <p:cNvSpPr/>
          <p:nvPr/>
        </p:nvSpPr>
        <p:spPr>
          <a:xfrm rot="16200000">
            <a:off x="6688736" y="-1238571"/>
            <a:ext cx="588511" cy="5428144"/>
          </a:xfrm>
          <a:prstGeom prst="rightBrace">
            <a:avLst>
              <a:gd name="adj1" fmla="val 7695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9CB645-5FCA-402F-A4DE-6D67FD9B48E1}"/>
              </a:ext>
            </a:extLst>
          </p:cNvPr>
          <p:cNvSpPr txBox="1"/>
          <p:nvPr/>
        </p:nvSpPr>
        <p:spPr>
          <a:xfrm>
            <a:off x="6120606" y="665016"/>
            <a:ext cx="242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Collected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62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59" grpId="0"/>
      <p:bldP spid="60" grpId="0"/>
      <p:bldP spid="61" grpId="0"/>
      <p:bldP spid="62" grpId="0"/>
      <p:bldP spid="63" grpId="0"/>
      <p:bldP spid="64" grpId="0"/>
      <p:bldP spid="68" grpId="0" animBg="1"/>
      <p:bldP spid="70" grpId="0" animBg="1"/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145E58-9524-4FF1-A45B-C1AC73A3A833}"/>
              </a:ext>
            </a:extLst>
          </p:cNvPr>
          <p:cNvGrpSpPr/>
          <p:nvPr/>
        </p:nvGrpSpPr>
        <p:grpSpPr>
          <a:xfrm>
            <a:off x="-1" y="0"/>
            <a:ext cx="11979383" cy="6840539"/>
            <a:chOff x="-1" y="-1"/>
            <a:chExt cx="11979383" cy="6840539"/>
          </a:xfrm>
        </p:grpSpPr>
        <p:pic>
          <p:nvPicPr>
            <p:cNvPr id="12" name="Picture 2" descr="C:\Users\Administrator\Desktop\蓝白系\鲁扬扬 (34)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r="209" b="26171"/>
            <a:stretch/>
          </p:blipFill>
          <p:spPr bwMode="auto">
            <a:xfrm flipH="1">
              <a:off x="-1" y="0"/>
              <a:ext cx="9100280" cy="684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">
              <a:extLst>
                <a:ext uri="{FF2B5EF4-FFF2-40B4-BE49-F238E27FC236}">
                  <a16:creationId xmlns:a16="http://schemas.microsoft.com/office/drawing/2014/main" id="{4A908C9D-F88D-4F13-BF9C-AB7924A5B84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713770" y="-1"/>
              <a:ext cx="10265612" cy="6840539"/>
            </a:xfrm>
            <a:prstGeom prst="parallelogram">
              <a:avLst>
                <a:gd name="adj" fmla="val 426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sz="180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229900" y="474825"/>
            <a:ext cx="912897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绪论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261831" y="583181"/>
            <a:ext cx="353113" cy="310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718400" y="583181"/>
            <a:ext cx="353113" cy="3102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813F1F9-5C92-441E-AE81-1CF1B2630393}"/>
              </a:ext>
            </a:extLst>
          </p:cNvPr>
          <p:cNvSpPr/>
          <p:nvPr/>
        </p:nvSpPr>
        <p:spPr>
          <a:xfrm>
            <a:off x="8093979" y="2572576"/>
            <a:ext cx="1278618" cy="35105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23C1A32B-9CA1-4BC3-92B4-8D799490CC1D}"/>
              </a:ext>
            </a:extLst>
          </p:cNvPr>
          <p:cNvSpPr txBox="1">
            <a:spLocks/>
          </p:cNvSpPr>
          <p:nvPr/>
        </p:nvSpPr>
        <p:spPr>
          <a:xfrm>
            <a:off x="4248398" y="1191001"/>
            <a:ext cx="7886700" cy="624114"/>
          </a:xfrm>
          <a:prstGeom prst="rect">
            <a:avLst/>
          </a:prstGeom>
        </p:spPr>
        <p:txBody>
          <a:bodyPr/>
          <a:lstStyle>
            <a:lvl1pPr algn="l" defTabSz="9121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TW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N-fold Cross Validation</a:t>
            </a:r>
            <a:endParaRPr lang="zh-TW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B2E172B-680F-4DA8-920E-5DD8E31745A7}"/>
              </a:ext>
            </a:extLst>
          </p:cNvPr>
          <p:cNvSpPr/>
          <p:nvPr/>
        </p:nvSpPr>
        <p:spPr>
          <a:xfrm>
            <a:off x="4086960" y="2484165"/>
            <a:ext cx="3798888" cy="624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Training Set</a:t>
            </a:r>
            <a:endParaRPr lang="zh-TW" altLang="en-US" sz="28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4022FE3-8EC7-427D-9419-956E0703100F}"/>
              </a:ext>
            </a:extLst>
          </p:cNvPr>
          <p:cNvSpPr/>
          <p:nvPr/>
        </p:nvSpPr>
        <p:spPr>
          <a:xfrm>
            <a:off x="4086960" y="3235784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5D1381F-E241-4DE8-A080-02F06731A9BA}"/>
              </a:ext>
            </a:extLst>
          </p:cNvPr>
          <p:cNvSpPr/>
          <p:nvPr/>
        </p:nvSpPr>
        <p:spPr>
          <a:xfrm>
            <a:off x="5453004" y="3235784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F62BAEF-7C47-4C67-8858-14AFA4D35414}"/>
              </a:ext>
            </a:extLst>
          </p:cNvPr>
          <p:cNvSpPr/>
          <p:nvPr/>
        </p:nvSpPr>
        <p:spPr>
          <a:xfrm>
            <a:off x="6819048" y="3235784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B1542F9-B727-49CE-911D-57828E3825FE}"/>
              </a:ext>
            </a:extLst>
          </p:cNvPr>
          <p:cNvSpPr/>
          <p:nvPr/>
        </p:nvSpPr>
        <p:spPr>
          <a:xfrm>
            <a:off x="4086960" y="3923964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EA0A4F9-E212-47D4-AE72-D25A229FF3FD}"/>
              </a:ext>
            </a:extLst>
          </p:cNvPr>
          <p:cNvSpPr/>
          <p:nvPr/>
        </p:nvSpPr>
        <p:spPr>
          <a:xfrm>
            <a:off x="5453004" y="3923964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A5620CD-E6DD-46F6-9469-AD9C6404E306}"/>
              </a:ext>
            </a:extLst>
          </p:cNvPr>
          <p:cNvSpPr/>
          <p:nvPr/>
        </p:nvSpPr>
        <p:spPr>
          <a:xfrm>
            <a:off x="6819048" y="3923964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F7B9B18-846C-4342-BCEE-264C3BF96FD9}"/>
              </a:ext>
            </a:extLst>
          </p:cNvPr>
          <p:cNvSpPr/>
          <p:nvPr/>
        </p:nvSpPr>
        <p:spPr>
          <a:xfrm>
            <a:off x="4086960" y="4610841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1B7F468-DAC6-4149-9F26-FD3B37806C4E}"/>
              </a:ext>
            </a:extLst>
          </p:cNvPr>
          <p:cNvSpPr/>
          <p:nvPr/>
        </p:nvSpPr>
        <p:spPr>
          <a:xfrm>
            <a:off x="5453004" y="4610841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B379284-5B0E-43EB-B919-FBC479336CD1}"/>
              </a:ext>
            </a:extLst>
          </p:cNvPr>
          <p:cNvSpPr/>
          <p:nvPr/>
        </p:nvSpPr>
        <p:spPr>
          <a:xfrm>
            <a:off x="6819048" y="4610841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50" name="文字方塊 13">
            <a:extLst>
              <a:ext uri="{FF2B5EF4-FFF2-40B4-BE49-F238E27FC236}">
                <a16:creationId xmlns:a16="http://schemas.microsoft.com/office/drawing/2014/main" id="{E35AE57F-94AB-426C-8707-2610120FAD18}"/>
              </a:ext>
            </a:extLst>
          </p:cNvPr>
          <p:cNvSpPr txBox="1"/>
          <p:nvPr/>
        </p:nvSpPr>
        <p:spPr>
          <a:xfrm>
            <a:off x="8134631" y="2594018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1</a:t>
            </a:r>
            <a:endParaRPr lang="zh-TW" altLang="en-US" sz="2400" dirty="0"/>
          </a:p>
        </p:txBody>
      </p:sp>
      <p:sp>
        <p:nvSpPr>
          <p:cNvPr id="51" name="文字方塊 14">
            <a:extLst>
              <a:ext uri="{FF2B5EF4-FFF2-40B4-BE49-F238E27FC236}">
                <a16:creationId xmlns:a16="http://schemas.microsoft.com/office/drawing/2014/main" id="{253F8343-22A3-43DC-8817-B92D930B74F9}"/>
              </a:ext>
            </a:extLst>
          </p:cNvPr>
          <p:cNvSpPr txBox="1"/>
          <p:nvPr/>
        </p:nvSpPr>
        <p:spPr>
          <a:xfrm>
            <a:off x="9448174" y="2589145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2</a:t>
            </a:r>
            <a:endParaRPr lang="zh-TW" altLang="en-US" sz="2400" dirty="0"/>
          </a:p>
        </p:txBody>
      </p:sp>
      <p:sp>
        <p:nvSpPr>
          <p:cNvPr id="52" name="文字方塊 15">
            <a:extLst>
              <a:ext uri="{FF2B5EF4-FFF2-40B4-BE49-F238E27FC236}">
                <a16:creationId xmlns:a16="http://schemas.microsoft.com/office/drawing/2014/main" id="{E34D673B-2233-4742-BA9C-8D238F2ACF3F}"/>
              </a:ext>
            </a:extLst>
          </p:cNvPr>
          <p:cNvSpPr txBox="1"/>
          <p:nvPr/>
        </p:nvSpPr>
        <p:spPr>
          <a:xfrm>
            <a:off x="10710917" y="2589145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3</a:t>
            </a:r>
            <a:endParaRPr lang="zh-TW" altLang="en-US" sz="2400" dirty="0"/>
          </a:p>
        </p:txBody>
      </p:sp>
      <p:sp>
        <p:nvSpPr>
          <p:cNvPr id="53" name="文字方塊 19">
            <a:extLst>
              <a:ext uri="{FF2B5EF4-FFF2-40B4-BE49-F238E27FC236}">
                <a16:creationId xmlns:a16="http://schemas.microsoft.com/office/drawing/2014/main" id="{ACA69EF9-2E90-4529-97CF-53DF4F36EF0D}"/>
              </a:ext>
            </a:extLst>
          </p:cNvPr>
          <p:cNvSpPr txBox="1"/>
          <p:nvPr/>
        </p:nvSpPr>
        <p:spPr>
          <a:xfrm>
            <a:off x="10614532" y="331669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54" name="文字方塊 20">
            <a:extLst>
              <a:ext uri="{FF2B5EF4-FFF2-40B4-BE49-F238E27FC236}">
                <a16:creationId xmlns:a16="http://schemas.microsoft.com/office/drawing/2014/main" id="{8699BB50-C154-4650-90E7-26EF0948AA00}"/>
              </a:ext>
            </a:extLst>
          </p:cNvPr>
          <p:cNvSpPr txBox="1"/>
          <p:nvPr/>
        </p:nvSpPr>
        <p:spPr>
          <a:xfrm>
            <a:off x="10614532" y="399898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55" name="文字方塊 21">
            <a:extLst>
              <a:ext uri="{FF2B5EF4-FFF2-40B4-BE49-F238E27FC236}">
                <a16:creationId xmlns:a16="http://schemas.microsoft.com/office/drawing/2014/main" id="{62A9C65D-AAAF-4829-ABB3-A69672EADD55}"/>
              </a:ext>
            </a:extLst>
          </p:cNvPr>
          <p:cNvSpPr txBox="1"/>
          <p:nvPr/>
        </p:nvSpPr>
        <p:spPr>
          <a:xfrm>
            <a:off x="10614532" y="468127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0.3</a:t>
            </a:r>
            <a:endParaRPr lang="zh-TW" altLang="en-US" sz="2400" dirty="0"/>
          </a:p>
        </p:txBody>
      </p:sp>
      <p:sp>
        <p:nvSpPr>
          <p:cNvPr id="56" name="文字方塊 22">
            <a:extLst>
              <a:ext uri="{FF2B5EF4-FFF2-40B4-BE49-F238E27FC236}">
                <a16:creationId xmlns:a16="http://schemas.microsoft.com/office/drawing/2014/main" id="{8CEC987D-E1FA-48B6-918C-64AD0D2B5376}"/>
              </a:ext>
            </a:extLst>
          </p:cNvPr>
          <p:cNvSpPr txBox="1"/>
          <p:nvPr/>
        </p:nvSpPr>
        <p:spPr>
          <a:xfrm>
            <a:off x="9346573" y="331669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57" name="文字方塊 23">
            <a:extLst>
              <a:ext uri="{FF2B5EF4-FFF2-40B4-BE49-F238E27FC236}">
                <a16:creationId xmlns:a16="http://schemas.microsoft.com/office/drawing/2014/main" id="{78671754-3795-42DC-B380-05CFF97AE5B5}"/>
              </a:ext>
            </a:extLst>
          </p:cNvPr>
          <p:cNvSpPr txBox="1"/>
          <p:nvPr/>
        </p:nvSpPr>
        <p:spPr>
          <a:xfrm>
            <a:off x="9346573" y="399898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58" name="文字方塊 24">
            <a:extLst>
              <a:ext uri="{FF2B5EF4-FFF2-40B4-BE49-F238E27FC236}">
                <a16:creationId xmlns:a16="http://schemas.microsoft.com/office/drawing/2014/main" id="{B45D64F4-496F-4C7A-93AC-76608AB51884}"/>
              </a:ext>
            </a:extLst>
          </p:cNvPr>
          <p:cNvSpPr txBox="1"/>
          <p:nvPr/>
        </p:nvSpPr>
        <p:spPr>
          <a:xfrm>
            <a:off x="9346573" y="468127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0.6</a:t>
            </a:r>
            <a:endParaRPr lang="zh-TW" altLang="en-US" sz="2400" dirty="0"/>
          </a:p>
        </p:txBody>
      </p:sp>
      <p:sp>
        <p:nvSpPr>
          <p:cNvPr id="71" name="文字方塊 25">
            <a:extLst>
              <a:ext uri="{FF2B5EF4-FFF2-40B4-BE49-F238E27FC236}">
                <a16:creationId xmlns:a16="http://schemas.microsoft.com/office/drawing/2014/main" id="{C4BE8389-5B4B-4F26-8E03-509DFB7154B6}"/>
              </a:ext>
            </a:extLst>
          </p:cNvPr>
          <p:cNvSpPr txBox="1"/>
          <p:nvPr/>
        </p:nvSpPr>
        <p:spPr>
          <a:xfrm>
            <a:off x="8044936" y="3306813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0.2</a:t>
            </a:r>
            <a:endParaRPr lang="zh-TW" altLang="en-US" sz="2400" dirty="0"/>
          </a:p>
        </p:txBody>
      </p:sp>
      <p:sp>
        <p:nvSpPr>
          <p:cNvPr id="72" name="文字方塊 26">
            <a:extLst>
              <a:ext uri="{FF2B5EF4-FFF2-40B4-BE49-F238E27FC236}">
                <a16:creationId xmlns:a16="http://schemas.microsoft.com/office/drawing/2014/main" id="{D3C7E7EF-FA01-4399-AD34-BF6CA659120C}"/>
              </a:ext>
            </a:extLst>
          </p:cNvPr>
          <p:cNvSpPr txBox="1"/>
          <p:nvPr/>
        </p:nvSpPr>
        <p:spPr>
          <a:xfrm>
            <a:off x="8044936" y="3989103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73" name="文字方塊 27">
            <a:extLst>
              <a:ext uri="{FF2B5EF4-FFF2-40B4-BE49-F238E27FC236}">
                <a16:creationId xmlns:a16="http://schemas.microsoft.com/office/drawing/2014/main" id="{8D12FED7-8EEB-49B7-9B06-2864AA7DB841}"/>
              </a:ext>
            </a:extLst>
          </p:cNvPr>
          <p:cNvSpPr txBox="1"/>
          <p:nvPr/>
        </p:nvSpPr>
        <p:spPr>
          <a:xfrm>
            <a:off x="8044936" y="4671393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0.3</a:t>
            </a:r>
            <a:endParaRPr lang="zh-TW" altLang="en-US" sz="2400" dirty="0"/>
          </a:p>
        </p:txBody>
      </p:sp>
      <p:sp>
        <p:nvSpPr>
          <p:cNvPr id="74" name="文字方塊 28">
            <a:extLst>
              <a:ext uri="{FF2B5EF4-FFF2-40B4-BE49-F238E27FC236}">
                <a16:creationId xmlns:a16="http://schemas.microsoft.com/office/drawing/2014/main" id="{3C35A1CD-9F50-4121-BEAB-DEC15F7DA130}"/>
              </a:ext>
            </a:extLst>
          </p:cNvPr>
          <p:cNvSpPr txBox="1"/>
          <p:nvPr/>
        </p:nvSpPr>
        <p:spPr>
          <a:xfrm>
            <a:off x="10614532" y="5261968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Avg</a:t>
            </a:r>
            <a:r>
              <a:rPr lang="en-US" altLang="zh-TW" sz="2400" dirty="0"/>
              <a:t> Err </a:t>
            </a:r>
          </a:p>
          <a:p>
            <a:pPr algn="ctr"/>
            <a:r>
              <a:rPr lang="en-US" altLang="zh-TW" sz="2400" dirty="0"/>
              <a:t>= 0.4</a:t>
            </a:r>
            <a:endParaRPr lang="zh-TW" altLang="en-US" sz="2400" dirty="0"/>
          </a:p>
        </p:txBody>
      </p:sp>
      <p:sp>
        <p:nvSpPr>
          <p:cNvPr id="75" name="文字方塊 29">
            <a:extLst>
              <a:ext uri="{FF2B5EF4-FFF2-40B4-BE49-F238E27FC236}">
                <a16:creationId xmlns:a16="http://schemas.microsoft.com/office/drawing/2014/main" id="{799036F3-4844-4DD5-A4EB-A2B48E837BE6}"/>
              </a:ext>
            </a:extLst>
          </p:cNvPr>
          <p:cNvSpPr txBox="1"/>
          <p:nvPr/>
        </p:nvSpPr>
        <p:spPr>
          <a:xfrm>
            <a:off x="9397373" y="5261967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Avg</a:t>
            </a:r>
            <a:r>
              <a:rPr lang="en-US" altLang="zh-TW" sz="2400" dirty="0"/>
              <a:t> Err </a:t>
            </a:r>
          </a:p>
          <a:p>
            <a:pPr algn="ctr"/>
            <a:r>
              <a:rPr lang="en-US" altLang="zh-TW" sz="2400" dirty="0"/>
              <a:t>= 0.5</a:t>
            </a:r>
            <a:endParaRPr lang="zh-TW" altLang="en-US" sz="2400" dirty="0"/>
          </a:p>
        </p:txBody>
      </p:sp>
      <p:sp>
        <p:nvSpPr>
          <p:cNvPr id="76" name="文字方塊 30">
            <a:extLst>
              <a:ext uri="{FF2B5EF4-FFF2-40B4-BE49-F238E27FC236}">
                <a16:creationId xmlns:a16="http://schemas.microsoft.com/office/drawing/2014/main" id="{36702F8C-7ADB-4BB9-A05D-3A6E3862CCF4}"/>
              </a:ext>
            </a:extLst>
          </p:cNvPr>
          <p:cNvSpPr txBox="1"/>
          <p:nvPr/>
        </p:nvSpPr>
        <p:spPr>
          <a:xfrm>
            <a:off x="8044936" y="5252081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Avg</a:t>
            </a:r>
            <a:r>
              <a:rPr lang="en-US" altLang="zh-TW" sz="2400" dirty="0"/>
              <a:t> Err </a:t>
            </a:r>
          </a:p>
          <a:p>
            <a:pPr algn="ctr"/>
            <a:r>
              <a:rPr lang="en-US" altLang="zh-TW" sz="2400" dirty="0"/>
              <a:t>= 0.3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3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24EA35C6-5358-44A7-B902-C321B87BC2E5}"/>
              </a:ext>
            </a:extLst>
          </p:cNvPr>
          <p:cNvSpPr txBox="1">
            <a:spLocks/>
          </p:cNvSpPr>
          <p:nvPr/>
        </p:nvSpPr>
        <p:spPr>
          <a:xfrm>
            <a:off x="359966" y="1836093"/>
            <a:ext cx="11661105" cy="4787743"/>
          </a:xfrm>
          <a:prstGeom prst="rect">
            <a:avLst/>
          </a:prstGeom>
        </p:spPr>
        <p:txBody>
          <a:bodyPr/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为防止过拟合加入正则化项（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regularization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），或罚项（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penalty term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 ：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正则化项一般是模型复杂度的单调递增函数，模型越复杂，正则化值越大。比如：正则化项可以是模型参数向量的范数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 </a:t>
            </a: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44A1881-EC33-432B-A741-65FB60EBB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890368"/>
              </p:ext>
            </p:extLst>
          </p:nvPr>
        </p:nvGraphicFramePr>
        <p:xfrm>
          <a:off x="3168278" y="2403733"/>
          <a:ext cx="4171063" cy="830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3" imgW="2044440" imgH="406080" progId="Equation.DSMT4">
                  <p:embed/>
                </p:oleObj>
              </mc:Choice>
              <mc:Fallback>
                <p:oleObj name="Equation" r:id="rId3" imgW="2044440" imgH="4060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C6667627-0F81-4072-8046-2D3A420AEC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78" y="2403733"/>
                        <a:ext cx="4171063" cy="8303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2" descr="C:\Users\Administrator\Desktop\蓝白系\牛天晓5.jpg">
            <a:extLst>
              <a:ext uri="{FF2B5EF4-FFF2-40B4-BE49-F238E27FC236}">
                <a16:creationId xmlns:a16="http://schemas.microsoft.com/office/drawing/2014/main" id="{0DB4BA8A-3A16-45D0-81BA-603F44BB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5143"/>
          <a:stretch>
            <a:fillRect/>
          </a:stretch>
        </p:blipFill>
        <p:spPr bwMode="auto">
          <a:xfrm>
            <a:off x="-1" y="0"/>
            <a:ext cx="12241213" cy="14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C34A3F-1EE3-40C5-90A7-B5C24BA1FCBB}"/>
              </a:ext>
            </a:extLst>
          </p:cNvPr>
          <p:cNvSpPr txBox="1"/>
          <p:nvPr/>
        </p:nvSpPr>
        <p:spPr>
          <a:xfrm>
            <a:off x="71934" y="706903"/>
            <a:ext cx="330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嵌入式特征选择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436A60-F888-4F85-8ACE-C4590A4E1D10}"/>
              </a:ext>
            </a:extLst>
          </p:cNvPr>
          <p:cNvSpPr/>
          <p:nvPr/>
        </p:nvSpPr>
        <p:spPr>
          <a:xfrm>
            <a:off x="6552654" y="2596826"/>
            <a:ext cx="836793" cy="4441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0D637C9-41F7-4EE0-8140-8CA377A8F2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186612"/>
              </p:ext>
            </p:extLst>
          </p:nvPr>
        </p:nvGraphicFramePr>
        <p:xfrm>
          <a:off x="2808238" y="4788421"/>
          <a:ext cx="4289383" cy="805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6" imgW="2158920" imgH="406080" progId="Equation.DSMT4">
                  <p:embed/>
                </p:oleObj>
              </mc:Choice>
              <mc:Fallback>
                <p:oleObj name="Equation" r:id="rId6" imgW="2158920" imgH="4060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DB44FDF3-BAD4-46B6-B503-B60922959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08238" y="4788421"/>
                        <a:ext cx="4289383" cy="805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85FF6D7-A36A-427A-B805-C0A5EF62A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414405"/>
              </p:ext>
            </p:extLst>
          </p:nvPr>
        </p:nvGraphicFramePr>
        <p:xfrm>
          <a:off x="2808238" y="5702999"/>
          <a:ext cx="4213849" cy="805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8" imgW="2120760" imgH="406080" progId="Equation.DSMT4">
                  <p:embed/>
                </p:oleObj>
              </mc:Choice>
              <mc:Fallback>
                <p:oleObj name="Equation" r:id="rId8" imgW="2120760" imgH="4060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1F8B338C-5A66-4CF8-AFF6-F7DB41FA2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08238" y="5702999"/>
                        <a:ext cx="4213849" cy="805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DE091E0-9993-45A1-9360-6C1937CDD47F}"/>
                  </a:ext>
                </a:extLst>
              </p:cNvPr>
              <p:cNvSpPr txBox="1"/>
              <p:nvPr/>
            </p:nvSpPr>
            <p:spPr>
              <a:xfrm>
                <a:off x="7539085" y="4952657"/>
                <a:ext cx="12743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b="1" i="1">
                            <a:solidFill>
                              <a:srgbClr val="0085B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400" b="1" i="1">
                            <a:solidFill>
                              <a:srgbClr val="0085B4"/>
                            </a:solidFill>
                            <a:latin typeface="Cambria Math" panose="02040503050406030204" pitchFamily="18" charset="0"/>
                          </a:rPr>
                          <m:t>𝜾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85B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85B4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范数</a:t>
                </a:r>
                <a:endParaRPr lang="zh-CN" altLang="en-US" sz="24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DE091E0-9993-45A1-9360-6C1937CDD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085" y="4952657"/>
                <a:ext cx="1274324" cy="461665"/>
              </a:xfrm>
              <a:prstGeom prst="rect">
                <a:avLst/>
              </a:prstGeom>
              <a:blipFill>
                <a:blip r:embed="rId1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9FFF158-74D9-4563-8E1B-151182AFBD7C}"/>
                  </a:ext>
                </a:extLst>
              </p:cNvPr>
              <p:cNvSpPr txBox="1"/>
              <p:nvPr/>
            </p:nvSpPr>
            <p:spPr>
              <a:xfrm>
                <a:off x="7618598" y="5875012"/>
                <a:ext cx="12743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b="1" i="1">
                            <a:solidFill>
                              <a:srgbClr val="0085B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400" b="1" i="1">
                            <a:solidFill>
                              <a:srgbClr val="0085B4"/>
                            </a:solidFill>
                            <a:latin typeface="Cambria Math" panose="02040503050406030204" pitchFamily="18" charset="0"/>
                          </a:rPr>
                          <m:t>𝜾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85B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85B4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范数</a:t>
                </a:r>
                <a:endParaRPr lang="zh-CN" altLang="en-US" sz="2400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9FFF158-74D9-4563-8E1B-151182AFB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598" y="5875012"/>
                <a:ext cx="1274324" cy="461665"/>
              </a:xfrm>
              <a:prstGeom prst="rect">
                <a:avLst/>
              </a:prstGeom>
              <a:blipFill>
                <a:blip r:embed="rId11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0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1418</Words>
  <Application>Microsoft Office PowerPoint</Application>
  <PresentationFormat>自定义</PresentationFormat>
  <Paragraphs>331</Paragraphs>
  <Slides>40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方正粗宋简体</vt:lpstr>
      <vt:lpstr>Wingdings</vt:lpstr>
      <vt:lpstr>华文楷体</vt:lpstr>
      <vt:lpstr>Calibri Light</vt:lpstr>
      <vt:lpstr>楷体</vt:lpstr>
      <vt:lpstr>KaiTi</vt:lpstr>
      <vt:lpstr>Times New Roman</vt:lpstr>
      <vt:lpstr>Cambria Math</vt:lpstr>
      <vt:lpstr>Calibri</vt:lpstr>
      <vt:lpstr>华文彩云</vt:lpstr>
      <vt:lpstr>Arial</vt:lpstr>
      <vt:lpstr>等线</vt:lpstr>
      <vt:lpstr>Office 主题​​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Adagrad</vt:lpstr>
      <vt:lpstr>Adagrad</vt:lpstr>
      <vt:lpstr>Adagrad</vt:lpstr>
      <vt:lpstr>Adagrad</vt:lpstr>
      <vt:lpstr>Adagrad</vt:lpstr>
      <vt:lpstr>Adagrad</vt:lpstr>
      <vt:lpstr>Adagrad</vt:lpstr>
      <vt:lpstr>RMSprop</vt:lpstr>
      <vt:lpstr>Adam</vt:lpstr>
      <vt:lpstr>Adam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北京大学刘钊1701214559</dc:creator>
  <cp:keywords>北京大学小青年刘金刀</cp:keywords>
  <cp:lastModifiedBy>mary</cp:lastModifiedBy>
  <cp:revision>97</cp:revision>
  <dcterms:created xsi:type="dcterms:W3CDTF">2019-03-19T14:10:32Z</dcterms:created>
  <dcterms:modified xsi:type="dcterms:W3CDTF">2020-04-23T01:52:01Z</dcterms:modified>
  <cp:category>PPt模版</cp:category>
</cp:coreProperties>
</file>